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60" r:id="rId4"/>
    <p:sldId id="262" r:id="rId5"/>
    <p:sldId id="277" r:id="rId6"/>
    <p:sldId id="265" r:id="rId7"/>
    <p:sldId id="264" r:id="rId8"/>
    <p:sldId id="266" r:id="rId9"/>
    <p:sldId id="267" r:id="rId10"/>
    <p:sldId id="290" r:id="rId11"/>
    <p:sldId id="295" r:id="rId12"/>
    <p:sldId id="292" r:id="rId13"/>
    <p:sldId id="291" r:id="rId14"/>
    <p:sldId id="279" r:id="rId15"/>
    <p:sldId id="289" r:id="rId16"/>
    <p:sldId id="287" r:id="rId17"/>
    <p:sldId id="272" r:id="rId18"/>
    <p:sldId id="296" r:id="rId19"/>
    <p:sldId id="286" r:id="rId20"/>
    <p:sldId id="294"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39" autoAdjust="0"/>
    <p:restoredTop sz="97378" autoAdjust="0"/>
  </p:normalViewPr>
  <p:slideViewPr>
    <p:cSldViewPr>
      <p:cViewPr>
        <p:scale>
          <a:sx n="100" d="100"/>
          <a:sy n="100" d="100"/>
        </p:scale>
        <p:origin x="-99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3973E33-230B-4E9E-9AAD-15AE63449A48}" type="datetimeFigureOut">
              <a:rPr lang="tr-TR" smtClean="0"/>
              <a:t>01.02.2019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A47E2BC-9B8E-482F-835D-49B9BBF0F12A}" type="slidenum">
              <a:rPr lang="tr-TR" smtClean="0"/>
              <a:t>‹#›</a:t>
            </a:fld>
            <a:endParaRPr lang="tr-TR"/>
          </a:p>
        </p:txBody>
      </p:sp>
    </p:spTree>
    <p:extLst>
      <p:ext uri="{BB962C8B-B14F-4D97-AF65-F5344CB8AC3E}">
        <p14:creationId xmlns:p14="http://schemas.microsoft.com/office/powerpoint/2010/main" val="2639985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3973E33-230B-4E9E-9AAD-15AE63449A48}" type="datetimeFigureOut">
              <a:rPr lang="tr-TR" smtClean="0"/>
              <a:t>01.02.2019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A47E2BC-9B8E-482F-835D-49B9BBF0F12A}" type="slidenum">
              <a:rPr lang="tr-TR" smtClean="0"/>
              <a:t>‹#›</a:t>
            </a:fld>
            <a:endParaRPr lang="tr-TR"/>
          </a:p>
        </p:txBody>
      </p:sp>
    </p:spTree>
    <p:extLst>
      <p:ext uri="{BB962C8B-B14F-4D97-AF65-F5344CB8AC3E}">
        <p14:creationId xmlns:p14="http://schemas.microsoft.com/office/powerpoint/2010/main" val="4049088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3973E33-230B-4E9E-9AAD-15AE63449A48}" type="datetimeFigureOut">
              <a:rPr lang="tr-TR" smtClean="0"/>
              <a:t>01.02.2019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A47E2BC-9B8E-482F-835D-49B9BBF0F12A}" type="slidenum">
              <a:rPr lang="tr-TR" smtClean="0"/>
              <a:t>‹#›</a:t>
            </a:fld>
            <a:endParaRPr lang="tr-TR"/>
          </a:p>
        </p:txBody>
      </p:sp>
    </p:spTree>
    <p:extLst>
      <p:ext uri="{BB962C8B-B14F-4D97-AF65-F5344CB8AC3E}">
        <p14:creationId xmlns:p14="http://schemas.microsoft.com/office/powerpoint/2010/main" val="2471530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3973E33-230B-4E9E-9AAD-15AE63449A48}" type="datetimeFigureOut">
              <a:rPr lang="tr-TR" smtClean="0"/>
              <a:t>01.02.2019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A47E2BC-9B8E-482F-835D-49B9BBF0F12A}" type="slidenum">
              <a:rPr lang="tr-TR" smtClean="0"/>
              <a:t>‹#›</a:t>
            </a:fld>
            <a:endParaRPr lang="tr-TR"/>
          </a:p>
        </p:txBody>
      </p:sp>
    </p:spTree>
    <p:extLst>
      <p:ext uri="{BB962C8B-B14F-4D97-AF65-F5344CB8AC3E}">
        <p14:creationId xmlns:p14="http://schemas.microsoft.com/office/powerpoint/2010/main" val="4252991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3973E33-230B-4E9E-9AAD-15AE63449A48}" type="datetimeFigureOut">
              <a:rPr lang="tr-TR" smtClean="0"/>
              <a:t>01.02.2019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A47E2BC-9B8E-482F-835D-49B9BBF0F12A}" type="slidenum">
              <a:rPr lang="tr-TR" smtClean="0"/>
              <a:t>‹#›</a:t>
            </a:fld>
            <a:endParaRPr lang="tr-TR"/>
          </a:p>
        </p:txBody>
      </p:sp>
    </p:spTree>
    <p:extLst>
      <p:ext uri="{BB962C8B-B14F-4D97-AF65-F5344CB8AC3E}">
        <p14:creationId xmlns:p14="http://schemas.microsoft.com/office/powerpoint/2010/main" val="3232384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3973E33-230B-4E9E-9AAD-15AE63449A48}" type="datetimeFigureOut">
              <a:rPr lang="tr-TR" smtClean="0"/>
              <a:t>01.02.2019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A47E2BC-9B8E-482F-835D-49B9BBF0F12A}" type="slidenum">
              <a:rPr lang="tr-TR" smtClean="0"/>
              <a:t>‹#›</a:t>
            </a:fld>
            <a:endParaRPr lang="tr-TR"/>
          </a:p>
        </p:txBody>
      </p:sp>
    </p:spTree>
    <p:extLst>
      <p:ext uri="{BB962C8B-B14F-4D97-AF65-F5344CB8AC3E}">
        <p14:creationId xmlns:p14="http://schemas.microsoft.com/office/powerpoint/2010/main" val="409888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3973E33-230B-4E9E-9AAD-15AE63449A48}" type="datetimeFigureOut">
              <a:rPr lang="tr-TR" smtClean="0"/>
              <a:t>01.02.2019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A47E2BC-9B8E-482F-835D-49B9BBF0F12A}" type="slidenum">
              <a:rPr lang="tr-TR" smtClean="0"/>
              <a:t>‹#›</a:t>
            </a:fld>
            <a:endParaRPr lang="tr-TR"/>
          </a:p>
        </p:txBody>
      </p:sp>
    </p:spTree>
    <p:extLst>
      <p:ext uri="{BB962C8B-B14F-4D97-AF65-F5344CB8AC3E}">
        <p14:creationId xmlns:p14="http://schemas.microsoft.com/office/powerpoint/2010/main" val="1033765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3973E33-230B-4E9E-9AAD-15AE63449A48}" type="datetimeFigureOut">
              <a:rPr lang="tr-TR" smtClean="0"/>
              <a:t>01.02.2019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A47E2BC-9B8E-482F-835D-49B9BBF0F12A}" type="slidenum">
              <a:rPr lang="tr-TR" smtClean="0"/>
              <a:t>‹#›</a:t>
            </a:fld>
            <a:endParaRPr lang="tr-TR"/>
          </a:p>
        </p:txBody>
      </p:sp>
    </p:spTree>
    <p:extLst>
      <p:ext uri="{BB962C8B-B14F-4D97-AF65-F5344CB8AC3E}">
        <p14:creationId xmlns:p14="http://schemas.microsoft.com/office/powerpoint/2010/main" val="2573203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3973E33-230B-4E9E-9AAD-15AE63449A48}" type="datetimeFigureOut">
              <a:rPr lang="tr-TR" smtClean="0"/>
              <a:t>01.02.2019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A47E2BC-9B8E-482F-835D-49B9BBF0F12A}" type="slidenum">
              <a:rPr lang="tr-TR" smtClean="0"/>
              <a:t>‹#›</a:t>
            </a:fld>
            <a:endParaRPr lang="tr-TR"/>
          </a:p>
        </p:txBody>
      </p:sp>
    </p:spTree>
    <p:extLst>
      <p:ext uri="{BB962C8B-B14F-4D97-AF65-F5344CB8AC3E}">
        <p14:creationId xmlns:p14="http://schemas.microsoft.com/office/powerpoint/2010/main" val="861580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3973E33-230B-4E9E-9AAD-15AE63449A48}" type="datetimeFigureOut">
              <a:rPr lang="tr-TR" smtClean="0"/>
              <a:t>01.02.2019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A47E2BC-9B8E-482F-835D-49B9BBF0F12A}" type="slidenum">
              <a:rPr lang="tr-TR" smtClean="0"/>
              <a:t>‹#›</a:t>
            </a:fld>
            <a:endParaRPr lang="tr-TR"/>
          </a:p>
        </p:txBody>
      </p:sp>
    </p:spTree>
    <p:extLst>
      <p:ext uri="{BB962C8B-B14F-4D97-AF65-F5344CB8AC3E}">
        <p14:creationId xmlns:p14="http://schemas.microsoft.com/office/powerpoint/2010/main" val="261188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3973E33-230B-4E9E-9AAD-15AE63449A48}" type="datetimeFigureOut">
              <a:rPr lang="tr-TR" smtClean="0"/>
              <a:t>01.02.2019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A47E2BC-9B8E-482F-835D-49B9BBF0F12A}" type="slidenum">
              <a:rPr lang="tr-TR" smtClean="0"/>
              <a:t>‹#›</a:t>
            </a:fld>
            <a:endParaRPr lang="tr-TR"/>
          </a:p>
        </p:txBody>
      </p:sp>
    </p:spTree>
    <p:extLst>
      <p:ext uri="{BB962C8B-B14F-4D97-AF65-F5344CB8AC3E}">
        <p14:creationId xmlns:p14="http://schemas.microsoft.com/office/powerpoint/2010/main" val="1473494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2000"/>
            <a:lum/>
          </a:blip>
          <a:srcRect/>
          <a:stretch>
            <a:fillRect l="22000" t="1000" b="8000"/>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973E33-230B-4E9E-9AAD-15AE63449A48}" type="datetimeFigureOut">
              <a:rPr lang="tr-TR" smtClean="0"/>
              <a:t>01.02.2019</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47E2BC-9B8E-482F-835D-49B9BBF0F12A}" type="slidenum">
              <a:rPr lang="tr-TR" smtClean="0"/>
              <a:t>‹#›</a:t>
            </a:fld>
            <a:endParaRPr lang="tr-TR"/>
          </a:p>
        </p:txBody>
      </p:sp>
    </p:spTree>
    <p:extLst>
      <p:ext uri="{BB962C8B-B14F-4D97-AF65-F5344CB8AC3E}">
        <p14:creationId xmlns:p14="http://schemas.microsoft.com/office/powerpoint/2010/main" val="347181858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unec.edu.az/application/uploads/2018/02/2ogretim-elemani-bilgi-formu-1.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unec.edu.az/application/uploads/2018/02/1aday_ogrenci_basvuru_formu.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tint val="80000"/>
                <a:satMod val="300000"/>
              </a:schemeClr>
            </a:gs>
            <a:gs pos="100000">
              <a:schemeClr val="bg1">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0" y="3429000"/>
            <a:ext cx="9144000" cy="3411860"/>
          </a:xfrm>
        </p:spPr>
        <p:style>
          <a:lnRef idx="2">
            <a:schemeClr val="accent1">
              <a:shade val="50000"/>
            </a:schemeClr>
          </a:lnRef>
          <a:fillRef idx="1">
            <a:schemeClr val="accent1"/>
          </a:fillRef>
          <a:effectRef idx="0">
            <a:schemeClr val="accent1"/>
          </a:effectRef>
          <a:fontRef idx="minor">
            <a:schemeClr val="lt1"/>
          </a:fontRef>
        </p:style>
        <p:txBody>
          <a:bodyPr>
            <a:normAutofit fontScale="77500" lnSpcReduction="20000"/>
          </a:bodyPr>
          <a:lstStyle/>
          <a:p>
            <a:pPr algn="ctr"/>
            <a:endParaRPr lang="tr-TR" sz="8600" dirty="0" smtClean="0">
              <a:latin typeface="Franklin Gothic Heavy" pitchFamily="34" charset="0"/>
            </a:endParaRPr>
          </a:p>
          <a:p>
            <a:pPr algn="ctr"/>
            <a:r>
              <a:rPr lang="tr-TR" sz="8600" b="1" dirty="0" smtClean="0">
                <a:solidFill>
                  <a:schemeClr val="bg1"/>
                </a:solidFill>
                <a:latin typeface="1 MMS Uni Lat Time" panose="02020603050405020304" pitchFamily="18" charset="0"/>
                <a:cs typeface="1 MMS Uni Lat Time" panose="02020603050405020304" pitchFamily="18" charset="0"/>
              </a:rPr>
              <a:t>MEVLANA </a:t>
            </a:r>
            <a:r>
              <a:rPr lang="en-US" sz="8600" b="1" dirty="0" smtClean="0">
                <a:solidFill>
                  <a:schemeClr val="bg1"/>
                </a:solidFill>
                <a:latin typeface="1 MMS Uni Lat Time" panose="02020603050405020304" pitchFamily="18" charset="0"/>
                <a:cs typeface="1 MMS Uni Lat Time" panose="02020603050405020304" pitchFamily="18" charset="0"/>
              </a:rPr>
              <a:t>M</a:t>
            </a:r>
            <a:r>
              <a:rPr lang="az-Latn-AZ" sz="8600" b="1" dirty="0" smtClean="0">
                <a:solidFill>
                  <a:schemeClr val="bg1"/>
                </a:solidFill>
                <a:latin typeface="1 MMS Uni Lat Time" panose="02020603050405020304" pitchFamily="18" charset="0"/>
                <a:cs typeface="1 MMS Uni Lat Time" panose="02020603050405020304" pitchFamily="18" charset="0"/>
              </a:rPr>
              <a:t>ÜBADİLƏ</a:t>
            </a:r>
            <a:r>
              <a:rPr lang="tr-TR" sz="8600" b="1" dirty="0" smtClean="0">
                <a:solidFill>
                  <a:schemeClr val="bg1"/>
                </a:solidFill>
                <a:latin typeface="1 MMS Uni Lat Time" panose="02020603050405020304" pitchFamily="18" charset="0"/>
                <a:cs typeface="1 MMS Uni Lat Time" panose="02020603050405020304" pitchFamily="18" charset="0"/>
              </a:rPr>
              <a:t> PRO</a:t>
            </a:r>
            <a:r>
              <a:rPr lang="az-Latn-AZ" sz="8600" b="1" dirty="0" smtClean="0">
                <a:solidFill>
                  <a:schemeClr val="bg1"/>
                </a:solidFill>
                <a:latin typeface="1 MMS Uni Lat Time" panose="02020603050405020304" pitchFamily="18" charset="0"/>
                <a:cs typeface="1 MMS Uni Lat Time" panose="02020603050405020304" pitchFamily="18" charset="0"/>
              </a:rPr>
              <a:t>Q</a:t>
            </a:r>
            <a:r>
              <a:rPr lang="tr-TR" sz="8600" b="1" dirty="0" smtClean="0">
                <a:solidFill>
                  <a:schemeClr val="bg1"/>
                </a:solidFill>
                <a:latin typeface="1 MMS Uni Lat Time" panose="02020603050405020304" pitchFamily="18" charset="0"/>
                <a:cs typeface="1 MMS Uni Lat Time" panose="02020603050405020304" pitchFamily="18" charset="0"/>
              </a:rPr>
              <a:t>RAMI </a:t>
            </a:r>
          </a:p>
          <a:p>
            <a:pPr algn="ctr"/>
            <a:endParaRPr lang="tr-TR" dirty="0" smtClean="0"/>
          </a:p>
        </p:txBody>
      </p:sp>
      <p:graphicFrame>
        <p:nvGraphicFramePr>
          <p:cNvPr id="2" name="Объект 1"/>
          <p:cNvGraphicFramePr>
            <a:graphicFrameLocks noChangeAspect="1"/>
          </p:cNvGraphicFramePr>
          <p:nvPr>
            <p:extLst>
              <p:ext uri="{D42A27DB-BD31-4B8C-83A1-F6EECF244321}">
                <p14:modId xmlns:p14="http://schemas.microsoft.com/office/powerpoint/2010/main" val="1561532178"/>
              </p:ext>
            </p:extLst>
          </p:nvPr>
        </p:nvGraphicFramePr>
        <p:xfrm>
          <a:off x="2699792" y="260648"/>
          <a:ext cx="3600400" cy="3168352"/>
        </p:xfrm>
        <a:graphic>
          <a:graphicData uri="http://schemas.openxmlformats.org/presentationml/2006/ole">
            <mc:AlternateContent xmlns:mc="http://schemas.openxmlformats.org/markup-compatibility/2006">
              <mc:Choice xmlns:v="urn:schemas-microsoft-com:vml" Requires="v">
                <p:oleObj spid="_x0000_s1053" r:id="rId3" imgW="1467360" imgH="1503000" progId="">
                  <p:embed/>
                </p:oleObj>
              </mc:Choice>
              <mc:Fallback>
                <p:oleObj r:id="rId3" imgW="1467360" imgH="1503000"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9792" y="260648"/>
                        <a:ext cx="3600400" cy="3168352"/>
                      </a:xfrm>
                      <a:prstGeom prst="rect">
                        <a:avLst/>
                      </a:prstGeom>
                      <a:noFill/>
                    </p:spPr>
                  </p:pic>
                </p:oleObj>
              </mc:Fallback>
            </mc:AlternateContent>
          </a:graphicData>
        </a:graphic>
      </p:graphicFrame>
    </p:spTree>
    <p:extLst>
      <p:ext uri="{BB962C8B-B14F-4D97-AF65-F5344CB8AC3E}">
        <p14:creationId xmlns:p14="http://schemas.microsoft.com/office/powerpoint/2010/main" val="51057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az-Latn-AZ" sz="4000" b="1" dirty="0">
                <a:solidFill>
                  <a:srgbClr val="C00000"/>
                </a:solidFill>
                <a:latin typeface="Times New Roman" pitchFamily="18" charset="0"/>
                <a:cs typeface="Times New Roman" pitchFamily="18" charset="0"/>
              </a:rPr>
              <a:t>ÖDƏNİŞLƏR HAQQINDA MƏLUMAT</a:t>
            </a:r>
            <a:endParaRPr lang="ru-RU" sz="4000" b="1" dirty="0">
              <a:solidFill>
                <a:srgbClr val="C00000"/>
              </a:solidFill>
              <a:latin typeface="Times New Roman" pitchFamily="18" charset="0"/>
              <a:cs typeface="Times New Roman" pitchFamily="18" charset="0"/>
            </a:endParaRPr>
          </a:p>
        </p:txBody>
      </p:sp>
      <p:sp>
        <p:nvSpPr>
          <p:cNvPr id="3" name="Объект 2"/>
          <p:cNvSpPr>
            <a:spLocks noGrp="1"/>
          </p:cNvSpPr>
          <p:nvPr>
            <p:ph idx="1"/>
          </p:nvPr>
        </p:nvSpPr>
        <p:spPr/>
        <p:txBody>
          <a:bodyPr>
            <a:noAutofit/>
          </a:bodyPr>
          <a:lstStyle/>
          <a:p>
            <a:r>
              <a:rPr lang="az-Latn-AZ" sz="2400" b="1" dirty="0">
                <a:latin typeface="Times New Roman" pitchFamily="18" charset="0"/>
                <a:cs typeface="Times New Roman" pitchFamily="18" charset="0"/>
              </a:rPr>
              <a:t>Tələbələr üçün aylıq təqaüd </a:t>
            </a:r>
            <a:r>
              <a:rPr lang="en-US" sz="2400" b="1" dirty="0" smtClean="0">
                <a:latin typeface="Times New Roman" pitchFamily="18" charset="0"/>
                <a:cs typeface="Times New Roman" pitchFamily="18" charset="0"/>
              </a:rPr>
              <a:t>1200</a:t>
            </a:r>
            <a:r>
              <a:rPr lang="az-Latn-AZ" sz="2400" b="1" dirty="0" smtClean="0">
                <a:latin typeface="Times New Roman" pitchFamily="18" charset="0"/>
                <a:cs typeface="Times New Roman" pitchFamily="18" charset="0"/>
              </a:rPr>
              <a:t> </a:t>
            </a:r>
            <a:r>
              <a:rPr lang="az-Latn-AZ" sz="2400" b="1" dirty="0">
                <a:latin typeface="Times New Roman" pitchFamily="18" charset="0"/>
                <a:cs typeface="Times New Roman" pitchFamily="18" charset="0"/>
              </a:rPr>
              <a:t>Tl təşkil edir.</a:t>
            </a:r>
          </a:p>
          <a:p>
            <a:r>
              <a:rPr lang="az-Latn-AZ" sz="2400" b="1" dirty="0">
                <a:latin typeface="Times New Roman" pitchFamily="18" charset="0"/>
                <a:cs typeface="Times New Roman" pitchFamily="18" charset="0"/>
              </a:rPr>
              <a:t>Mübadilədə iştirak edən tələbəyə ödəniş aylar üzrə cəmi təqaüdün 70%- i hesablanaraq yerinə yetirilir. Tələbəyə geriyə qalan 30% məbləğ isə dərs kreditərini müvəffəqiyyətlə qazandıqdan sonra verilir.</a:t>
            </a:r>
          </a:p>
          <a:p>
            <a:r>
              <a:rPr lang="az-Latn-AZ" sz="2400" b="1" dirty="0">
                <a:latin typeface="Times New Roman" pitchFamily="18" charset="0"/>
                <a:cs typeface="Times New Roman" pitchFamily="18" charset="0"/>
              </a:rPr>
              <a:t>Tələbələrə əlavə heç bir ödəniş edilmir.</a:t>
            </a:r>
          </a:p>
          <a:p>
            <a:r>
              <a:rPr lang="az-Latn-AZ" sz="2400" b="1" dirty="0">
                <a:latin typeface="Times New Roman" pitchFamily="18" charset="0"/>
                <a:cs typeface="Times New Roman" pitchFamily="18" charset="0"/>
              </a:rPr>
              <a:t>Yol və yataqxana xərcləri üçün əlavə təqaüd nəzərdə tutulmamışdır</a:t>
            </a:r>
            <a:r>
              <a:rPr lang="az-Latn-AZ" sz="2400" b="1" dirty="0" smtClean="0">
                <a:latin typeface="Times New Roman" pitchFamily="18" charset="0"/>
                <a:cs typeface="Times New Roman" pitchFamily="18" charset="0"/>
              </a:rPr>
              <a:t>.</a:t>
            </a:r>
          </a:p>
          <a:p>
            <a:r>
              <a:rPr lang="az-Latn-AZ" sz="2400" b="1" dirty="0" smtClean="0">
                <a:latin typeface="Times New Roman" pitchFamily="18" charset="0"/>
                <a:cs typeface="Times New Roman" pitchFamily="18" charset="0"/>
              </a:rPr>
              <a:t>Tələbələr Türkiyə Respublikasında qeydiyyatdan keçməli və sığorta ödənişlərini (şəxsi vəsaiti hesabına) orada etməlidirlər.</a:t>
            </a:r>
          </a:p>
          <a:p>
            <a:endParaRPr lang="az-Latn-AZ" sz="2800" dirty="0" smtClean="0">
              <a:latin typeface="Times New Roman" pitchFamily="18" charset="0"/>
              <a:cs typeface="Times New Roman" pitchFamily="18" charset="0"/>
            </a:endParaRPr>
          </a:p>
          <a:p>
            <a:endParaRPr lang="az-Latn-AZ" sz="2800" dirty="0">
              <a:latin typeface="Times New Roman" pitchFamily="18" charset="0"/>
              <a:cs typeface="Times New Roman" pitchFamily="18" charset="0"/>
            </a:endParaRPr>
          </a:p>
        </p:txBody>
      </p:sp>
    </p:spTree>
    <p:extLst>
      <p:ext uri="{BB962C8B-B14F-4D97-AF65-F5344CB8AC3E}">
        <p14:creationId xmlns:p14="http://schemas.microsoft.com/office/powerpoint/2010/main" val="14097991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nSpc>
                <a:spcPct val="80000"/>
              </a:lnSpc>
              <a:spcBef>
                <a:spcPct val="20000"/>
              </a:spcBef>
            </a:pPr>
            <a:r>
              <a:rPr lang="en-US" sz="5400" b="1" dirty="0">
                <a:latin typeface="Times New Roman" pitchFamily="18" charset="0"/>
                <a:ea typeface="+mn-ea"/>
                <a:cs typeface="Times New Roman" pitchFamily="18" charset="0"/>
              </a:rPr>
              <a:t>Q</a:t>
            </a:r>
            <a:r>
              <a:rPr lang="az-Latn-AZ" sz="5400" b="1" dirty="0">
                <a:latin typeface="Times New Roman" pitchFamily="18" charset="0"/>
                <a:ea typeface="+mn-ea"/>
                <a:cs typeface="Times New Roman" pitchFamily="18" charset="0"/>
              </a:rPr>
              <a:t>ƏBUL </a:t>
            </a:r>
            <a:r>
              <a:rPr lang="az-Latn-AZ" sz="5400" b="1" dirty="0" smtClean="0">
                <a:latin typeface="Times New Roman" pitchFamily="18" charset="0"/>
                <a:ea typeface="+mn-ea"/>
                <a:cs typeface="Times New Roman" pitchFamily="18" charset="0"/>
              </a:rPr>
              <a:t>PROSESİ</a:t>
            </a:r>
            <a:endParaRPr lang="ru-RU" sz="5400" b="1" dirty="0">
              <a:latin typeface="Times New Roman" pitchFamily="18" charset="0"/>
              <a:ea typeface="+mn-ea"/>
              <a:cs typeface="Times New Roman" pitchFamily="18" charset="0"/>
            </a:endParaRPr>
          </a:p>
        </p:txBody>
      </p:sp>
      <p:sp>
        <p:nvSpPr>
          <p:cNvPr id="3" name="Объект 2"/>
          <p:cNvSpPr>
            <a:spLocks noGrp="1"/>
          </p:cNvSpPr>
          <p:nvPr>
            <p:ph idx="1"/>
          </p:nvPr>
        </p:nvSpPr>
        <p:spPr/>
        <p:txBody>
          <a:bodyPr>
            <a:normAutofit fontScale="55000" lnSpcReduction="20000"/>
          </a:bodyPr>
          <a:lstStyle/>
          <a:p>
            <a:pPr marL="514350" indent="-514350">
              <a:buFont typeface="+mj-lt"/>
              <a:buAutoNum type="arabicPeriod"/>
            </a:pPr>
            <a:r>
              <a:rPr lang="az-Latn-AZ" sz="4000" b="1" dirty="0">
                <a:latin typeface="Times New Roman" pitchFamily="18" charset="0"/>
                <a:cs typeface="Times New Roman" pitchFamily="18" charset="0"/>
              </a:rPr>
              <a:t>UNEC-in rəsmi internet səhifəsində </a:t>
            </a:r>
            <a:r>
              <a:rPr lang="en-US" sz="4000" b="1" dirty="0" smtClean="0">
                <a:latin typeface="Times New Roman" pitchFamily="18" charset="0"/>
                <a:cs typeface="Times New Roman" pitchFamily="18" charset="0"/>
              </a:rPr>
              <a:t>“</a:t>
            </a:r>
            <a:r>
              <a:rPr lang="az-Latn-AZ" sz="4000" b="1" dirty="0" smtClean="0">
                <a:latin typeface="Times New Roman" pitchFamily="18" charset="0"/>
                <a:cs typeface="Times New Roman" pitchFamily="18" charset="0"/>
              </a:rPr>
              <a:t>Mevlana</a:t>
            </a:r>
            <a:r>
              <a:rPr lang="en-US" sz="4000" b="1" dirty="0" smtClean="0">
                <a:latin typeface="Times New Roman" pitchFamily="18" charset="0"/>
                <a:cs typeface="Times New Roman" pitchFamily="18" charset="0"/>
              </a:rPr>
              <a:t>”</a:t>
            </a:r>
            <a:r>
              <a:rPr lang="az-Latn-AZ" sz="4000" b="1" dirty="0" smtClean="0">
                <a:latin typeface="Times New Roman" pitchFamily="18" charset="0"/>
                <a:cs typeface="Times New Roman" pitchFamily="18" charset="0"/>
              </a:rPr>
              <a:t> </a:t>
            </a:r>
            <a:r>
              <a:rPr lang="az-Latn-AZ" sz="4000" b="1" dirty="0">
                <a:latin typeface="Times New Roman" pitchFamily="18" charset="0"/>
                <a:cs typeface="Times New Roman" pitchFamily="18" charset="0"/>
              </a:rPr>
              <a:t>proqramına müraciət üçün rəsmi qeydiyyatın elan </a:t>
            </a:r>
            <a:r>
              <a:rPr lang="az-Latn-AZ" sz="4000" b="1" dirty="0" smtClean="0">
                <a:latin typeface="Times New Roman" pitchFamily="18" charset="0"/>
                <a:cs typeface="Times New Roman" pitchFamily="18" charset="0"/>
              </a:rPr>
              <a:t>olunması</a:t>
            </a:r>
            <a:r>
              <a:rPr lang="en-US" sz="4000" b="1" dirty="0" smtClean="0">
                <a:latin typeface="Times New Roman" pitchFamily="18" charset="0"/>
                <a:cs typeface="Times New Roman" pitchFamily="18" charset="0"/>
              </a:rPr>
              <a:t>;</a:t>
            </a:r>
            <a:endParaRPr lang="az-Latn-AZ" sz="4000" b="1" dirty="0">
              <a:latin typeface="Times New Roman" pitchFamily="18" charset="0"/>
              <a:cs typeface="Times New Roman" pitchFamily="18" charset="0"/>
            </a:endParaRPr>
          </a:p>
          <a:p>
            <a:pPr marL="514350" indent="-514350">
              <a:buFont typeface="+mj-lt"/>
              <a:buAutoNum type="arabicPeriod"/>
            </a:pPr>
            <a:r>
              <a:rPr lang="az-Latn-AZ" sz="4000" b="1" dirty="0">
                <a:latin typeface="Times New Roman" pitchFamily="18" charset="0"/>
                <a:cs typeface="Times New Roman" pitchFamily="18" charset="0"/>
              </a:rPr>
              <a:t>Müvafiq sənədlərin yığılıb əlaqədar koordinatora təqdim </a:t>
            </a:r>
            <a:r>
              <a:rPr lang="az-Latn-AZ" sz="4000" b="1" dirty="0" smtClean="0">
                <a:latin typeface="Times New Roman" pitchFamily="18" charset="0"/>
                <a:cs typeface="Times New Roman" pitchFamily="18" charset="0"/>
              </a:rPr>
              <a:t>edilməsi</a:t>
            </a:r>
            <a:r>
              <a:rPr lang="en-US" sz="4000" b="1" dirty="0" smtClean="0">
                <a:latin typeface="Times New Roman" pitchFamily="18" charset="0"/>
                <a:cs typeface="Times New Roman" pitchFamily="18" charset="0"/>
              </a:rPr>
              <a:t>;</a:t>
            </a:r>
            <a:endParaRPr lang="az-Latn-AZ" sz="4000" b="1" dirty="0">
              <a:latin typeface="Times New Roman" pitchFamily="18" charset="0"/>
              <a:cs typeface="Times New Roman" pitchFamily="18" charset="0"/>
            </a:endParaRPr>
          </a:p>
          <a:p>
            <a:pPr marL="514350" indent="-514350">
              <a:buFont typeface="+mj-lt"/>
              <a:buAutoNum type="arabicPeriod"/>
            </a:pPr>
            <a:r>
              <a:rPr lang="az-Latn-AZ" sz="4000" b="1" dirty="0">
                <a:latin typeface="Times New Roman" pitchFamily="18" charset="0"/>
                <a:cs typeface="Times New Roman" pitchFamily="18" charset="0"/>
              </a:rPr>
              <a:t>Rəsmi müraciətlərin qarşı tərəf universitetlərə ötürülməsi və məlumat </a:t>
            </a:r>
            <a:r>
              <a:rPr lang="az-Latn-AZ" sz="4000" b="1" dirty="0" smtClean="0">
                <a:latin typeface="Times New Roman" pitchFamily="18" charset="0"/>
                <a:cs typeface="Times New Roman" pitchFamily="18" charset="0"/>
              </a:rPr>
              <a:t>mübadiləsi</a:t>
            </a:r>
            <a:r>
              <a:rPr lang="en-US" sz="4000" b="1" dirty="0" smtClean="0">
                <a:latin typeface="Times New Roman" pitchFamily="18" charset="0"/>
                <a:cs typeface="Times New Roman" pitchFamily="18" charset="0"/>
              </a:rPr>
              <a:t>;</a:t>
            </a:r>
            <a:endParaRPr lang="az-Latn-AZ" sz="4000" b="1" dirty="0">
              <a:latin typeface="Times New Roman" pitchFamily="18" charset="0"/>
              <a:cs typeface="Times New Roman" pitchFamily="18" charset="0"/>
            </a:endParaRPr>
          </a:p>
          <a:p>
            <a:pPr marL="514350" indent="-514350">
              <a:buFont typeface="+mj-lt"/>
              <a:buAutoNum type="arabicPeriod"/>
            </a:pPr>
            <a:r>
              <a:rPr lang="az-Latn-AZ" sz="4000" b="1" dirty="0">
                <a:latin typeface="Times New Roman" pitchFamily="18" charset="0"/>
                <a:cs typeface="Times New Roman" pitchFamily="18" charset="0"/>
              </a:rPr>
              <a:t>Nəticələrin yay aylarında (iyun-iyul) elan </a:t>
            </a:r>
            <a:r>
              <a:rPr lang="az-Latn-AZ" sz="4000" b="1" dirty="0" smtClean="0">
                <a:latin typeface="Times New Roman" pitchFamily="18" charset="0"/>
                <a:cs typeface="Times New Roman" pitchFamily="18" charset="0"/>
              </a:rPr>
              <a:t>olunması</a:t>
            </a:r>
            <a:r>
              <a:rPr lang="en-US" sz="4000" b="1" dirty="0" smtClean="0">
                <a:latin typeface="Times New Roman" pitchFamily="18" charset="0"/>
                <a:cs typeface="Times New Roman" pitchFamily="18" charset="0"/>
              </a:rPr>
              <a:t>;</a:t>
            </a:r>
            <a:endParaRPr lang="az-Latn-AZ" sz="4000" b="1" dirty="0">
              <a:latin typeface="Times New Roman" pitchFamily="18" charset="0"/>
              <a:cs typeface="Times New Roman" pitchFamily="18" charset="0"/>
            </a:endParaRPr>
          </a:p>
          <a:p>
            <a:pPr marL="514350" indent="-514350">
              <a:buFont typeface="+mj-lt"/>
              <a:buAutoNum type="arabicPeriod"/>
            </a:pPr>
            <a:r>
              <a:rPr lang="az-Latn-AZ" sz="4000" b="1" dirty="0">
                <a:latin typeface="Times New Roman" pitchFamily="18" charset="0"/>
                <a:cs typeface="Times New Roman" pitchFamily="18" charset="0"/>
              </a:rPr>
              <a:t>Qəbul olunan tələbələrə müvafiq məlumatların verilməsi, əlaqədar görüşlərin </a:t>
            </a:r>
            <a:r>
              <a:rPr lang="az-Latn-AZ" sz="4000" b="1" dirty="0" smtClean="0">
                <a:latin typeface="Times New Roman" pitchFamily="18" charset="0"/>
                <a:cs typeface="Times New Roman" pitchFamily="18" charset="0"/>
              </a:rPr>
              <a:t>keçirilməsi</a:t>
            </a:r>
            <a:r>
              <a:rPr lang="en-US" sz="4000" b="1" dirty="0" smtClean="0">
                <a:latin typeface="Times New Roman" pitchFamily="18" charset="0"/>
                <a:cs typeface="Times New Roman" pitchFamily="18" charset="0"/>
              </a:rPr>
              <a:t>;</a:t>
            </a:r>
            <a:endParaRPr lang="az-Latn-AZ" sz="4000" b="1" dirty="0">
              <a:latin typeface="Times New Roman" pitchFamily="18" charset="0"/>
              <a:cs typeface="Times New Roman" pitchFamily="18" charset="0"/>
            </a:endParaRPr>
          </a:p>
          <a:p>
            <a:pPr marL="514350" indent="-514350">
              <a:buFont typeface="+mj-lt"/>
              <a:buAutoNum type="arabicPeriod"/>
            </a:pPr>
            <a:r>
              <a:rPr lang="az-Latn-AZ" sz="4000" b="1" dirty="0">
                <a:latin typeface="Times New Roman" pitchFamily="18" charset="0"/>
                <a:cs typeface="Times New Roman" pitchFamily="18" charset="0"/>
              </a:rPr>
              <a:t>Tələbələrin mübadilədən əvvəl, mübadilə ərzində və mübadilə sonrası proseslər haqqında məlumatlandırılması.Həmçinin tələbələrin universitetlərin uyğun yataqxana və ya sosial evlərində qeydiyyatına köməklik </a:t>
            </a:r>
            <a:r>
              <a:rPr lang="az-Latn-AZ" sz="4000" b="1" dirty="0" smtClean="0">
                <a:latin typeface="Times New Roman" pitchFamily="18" charset="0"/>
                <a:cs typeface="Times New Roman" pitchFamily="18" charset="0"/>
              </a:rPr>
              <a:t>göstərilməsi</a:t>
            </a:r>
            <a:r>
              <a:rPr lang="en-US" sz="4000" b="1" dirty="0" smtClean="0">
                <a:latin typeface="Times New Roman" pitchFamily="18" charset="0"/>
                <a:cs typeface="Times New Roman" pitchFamily="18" charset="0"/>
              </a:rPr>
              <a:t>;</a:t>
            </a:r>
            <a:endParaRPr lang="az-Latn-AZ" sz="4000" b="1" dirty="0">
              <a:latin typeface="Times New Roman" pitchFamily="18" charset="0"/>
              <a:cs typeface="Times New Roman" pitchFamily="18" charset="0"/>
            </a:endParaRPr>
          </a:p>
          <a:p>
            <a:pPr marL="514350" indent="-514350">
              <a:buFont typeface="+mj-lt"/>
              <a:buAutoNum type="arabicPeriod"/>
            </a:pPr>
            <a:r>
              <a:rPr lang="az-Latn-AZ" sz="4000" b="1" dirty="0">
                <a:latin typeface="Times New Roman" pitchFamily="18" charset="0"/>
                <a:cs typeface="Times New Roman" pitchFamily="18" charset="0"/>
              </a:rPr>
              <a:t>Akademik </a:t>
            </a:r>
            <a:r>
              <a:rPr lang="az-Latn-AZ" sz="4000" b="1" dirty="0" smtClean="0">
                <a:latin typeface="Times New Roman" pitchFamily="18" charset="0"/>
                <a:cs typeface="Times New Roman" pitchFamily="18" charset="0"/>
              </a:rPr>
              <a:t>məzuniyyət üçün </a:t>
            </a:r>
            <a:r>
              <a:rPr lang="az-Latn-AZ" sz="4000" b="1" dirty="0">
                <a:latin typeface="Times New Roman" pitchFamily="18" charset="0"/>
                <a:cs typeface="Times New Roman" pitchFamily="18" charset="0"/>
              </a:rPr>
              <a:t>UNEC-rektoruna</a:t>
            </a:r>
            <a:r>
              <a:rPr lang="az-Latn-AZ" sz="4000" b="1" dirty="0" smtClean="0">
                <a:latin typeface="Times New Roman" pitchFamily="18" charset="0"/>
                <a:cs typeface="Times New Roman" pitchFamily="18" charset="0"/>
              </a:rPr>
              <a:t> müraciət</a:t>
            </a:r>
            <a:r>
              <a:rPr lang="en-US" sz="4000" b="1" dirty="0">
                <a:latin typeface="Times New Roman" pitchFamily="18" charset="0"/>
                <a:cs typeface="Times New Roman" pitchFamily="18" charset="0"/>
              </a:rPr>
              <a:t>.</a:t>
            </a:r>
            <a:endParaRPr lang="az-Latn-AZ" sz="4000" b="1" dirty="0">
              <a:latin typeface="Times New Roman" pitchFamily="18" charset="0"/>
              <a:cs typeface="Times New Roman" pitchFamily="18" charset="0"/>
            </a:endParaRPr>
          </a:p>
          <a:p>
            <a:pPr marL="514350" indent="-514350">
              <a:buFont typeface="+mj-lt"/>
              <a:buAutoNum type="arabicPeriod"/>
            </a:pPr>
            <a:endParaRPr lang="az-Latn-AZ" dirty="0" smtClean="0"/>
          </a:p>
          <a:p>
            <a:pPr marL="514350" indent="-514350">
              <a:buFont typeface="+mj-lt"/>
              <a:buAutoNum type="arabicPeriod"/>
            </a:pPr>
            <a:endParaRPr lang="ru-RU" dirty="0"/>
          </a:p>
        </p:txBody>
      </p:sp>
    </p:spTree>
    <p:extLst>
      <p:ext uri="{BB962C8B-B14F-4D97-AF65-F5344CB8AC3E}">
        <p14:creationId xmlns:p14="http://schemas.microsoft.com/office/powerpoint/2010/main" val="10295958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spcBef>
                <a:spcPct val="20000"/>
              </a:spcBef>
            </a:pPr>
            <a:r>
              <a:rPr lang="az-Latn-AZ" sz="4000" b="1" dirty="0">
                <a:solidFill>
                  <a:srgbClr val="C00000"/>
                </a:solidFill>
                <a:latin typeface="Times New Roman" pitchFamily="18" charset="0"/>
                <a:cs typeface="Times New Roman" pitchFamily="18" charset="0"/>
              </a:rPr>
              <a:t>Akademik borclar</a:t>
            </a:r>
            <a:endParaRPr lang="ru-RU" sz="4000" b="1" dirty="0">
              <a:solidFill>
                <a:srgbClr val="C00000"/>
              </a:solidFill>
              <a:latin typeface="Times New Roman" pitchFamily="18" charset="0"/>
              <a:cs typeface="Times New Roman" pitchFamily="18" charset="0"/>
            </a:endParaRPr>
          </a:p>
        </p:txBody>
      </p:sp>
      <p:sp>
        <p:nvSpPr>
          <p:cNvPr id="3" name="Объект 2"/>
          <p:cNvSpPr>
            <a:spLocks noGrp="1"/>
          </p:cNvSpPr>
          <p:nvPr>
            <p:ph idx="1"/>
          </p:nvPr>
        </p:nvSpPr>
        <p:spPr>
          <a:xfrm>
            <a:off x="323528" y="1556792"/>
            <a:ext cx="8229600" cy="4525963"/>
          </a:xfrm>
        </p:spPr>
        <p:txBody>
          <a:bodyPr>
            <a:normAutofit/>
          </a:bodyPr>
          <a:lstStyle/>
          <a:p>
            <a:pPr algn="just"/>
            <a:r>
              <a:rPr lang="az-Latn-AZ" sz="2800" b="1" dirty="0">
                <a:latin typeface="Times New Roman" pitchFamily="18" charset="0"/>
                <a:cs typeface="Times New Roman" pitchFamily="18" charset="0"/>
              </a:rPr>
              <a:t>Mübadilədə iştirak etməyə uğur qazanan tələbələr mübadilədə iştiraka başlamazdan əvvəl müvafiq universitet üzrə fənlərin uyğunlaşdırmasını təmin edir. </a:t>
            </a:r>
            <a:endParaRPr lang="en-US" sz="2800" b="1" dirty="0" smtClean="0">
              <a:latin typeface="Times New Roman" pitchFamily="18" charset="0"/>
              <a:cs typeface="Times New Roman" pitchFamily="18" charset="0"/>
            </a:endParaRPr>
          </a:p>
          <a:p>
            <a:pPr algn="just"/>
            <a:r>
              <a:rPr lang="az-Latn-AZ" sz="2800" b="1" dirty="0" smtClean="0">
                <a:latin typeface="Times New Roman" pitchFamily="18" charset="0"/>
                <a:cs typeface="Times New Roman" pitchFamily="18" charset="0"/>
              </a:rPr>
              <a:t>Bu </a:t>
            </a:r>
            <a:r>
              <a:rPr lang="az-Latn-AZ" sz="2800" b="1" dirty="0">
                <a:latin typeface="Times New Roman" pitchFamily="18" charset="0"/>
                <a:cs typeface="Times New Roman" pitchFamily="18" charset="0"/>
              </a:rPr>
              <a:t>prosesdə fakultə dekanlığı və tyuyorların köməyi zəruridir</a:t>
            </a:r>
            <a:r>
              <a:rPr lang="az-Latn-AZ" sz="2800" b="1" dirty="0" smtClean="0">
                <a:latin typeface="Times New Roman" pitchFamily="18" charset="0"/>
                <a:cs typeface="Times New Roman" pitchFamily="18" charset="0"/>
              </a:rPr>
              <a:t>. </a:t>
            </a:r>
            <a:endParaRPr lang="en-US" sz="2800" b="1" dirty="0" smtClean="0">
              <a:latin typeface="Times New Roman" pitchFamily="18" charset="0"/>
              <a:cs typeface="Times New Roman" pitchFamily="18" charset="0"/>
            </a:endParaRPr>
          </a:p>
          <a:p>
            <a:pPr algn="just"/>
            <a:r>
              <a:rPr lang="az-Latn-AZ" sz="2800" b="1" dirty="0" smtClean="0">
                <a:latin typeface="Times New Roman" pitchFamily="18" charset="0"/>
                <a:cs typeface="Times New Roman" pitchFamily="18" charset="0"/>
              </a:rPr>
              <a:t>Mübadilə </a:t>
            </a:r>
            <a:r>
              <a:rPr lang="az-Latn-AZ" sz="2800" b="1" dirty="0">
                <a:latin typeface="Times New Roman" pitchFamily="18" charset="0"/>
                <a:cs typeface="Times New Roman" pitchFamily="18" charset="0"/>
              </a:rPr>
              <a:t>başa çatdıqdan sonra uyğunlaşdırılmış fənlər müvafiq </a:t>
            </a:r>
            <a:r>
              <a:rPr lang="az-Latn-AZ" sz="2800" b="1" dirty="0" smtClean="0">
                <a:latin typeface="Times New Roman" pitchFamily="18" charset="0"/>
                <a:cs typeface="Times New Roman" pitchFamily="18" charset="0"/>
              </a:rPr>
              <a:t>komissiya </a:t>
            </a:r>
            <a:r>
              <a:rPr lang="az-Latn-AZ" sz="2800" b="1" dirty="0">
                <a:latin typeface="Times New Roman" pitchFamily="18" charset="0"/>
                <a:cs typeface="Times New Roman" pitchFamily="18" charset="0"/>
              </a:rPr>
              <a:t>tərəfindən tanınmaq üçün yoxlanılır və tanınır.</a:t>
            </a:r>
            <a:endParaRPr lang="ru-RU"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39991316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az-Latn-AZ" sz="5400" b="1" dirty="0">
                <a:latin typeface="Times New Roman" pitchFamily="18" charset="0"/>
                <a:cs typeface="Times New Roman" pitchFamily="18" charset="0"/>
              </a:rPr>
              <a:t>Mevlana proqramı </a:t>
            </a:r>
            <a:r>
              <a:rPr lang="az-Latn-AZ" sz="5400" b="1" dirty="0" smtClean="0">
                <a:latin typeface="Times New Roman" pitchFamily="18" charset="0"/>
                <a:cs typeface="Times New Roman" pitchFamily="18" charset="0"/>
              </a:rPr>
              <a:t>çərçivəsində... </a:t>
            </a:r>
            <a:endParaRPr lang="ru-RU" sz="5400" b="1"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a:bodyPr>
          <a:lstStyle/>
          <a:p>
            <a:endParaRPr lang="az-Latn-AZ" sz="4000" b="1" dirty="0" smtClean="0">
              <a:latin typeface="Times New Roman" pitchFamily="18" charset="0"/>
              <a:ea typeface="+mj-ea"/>
              <a:cs typeface="Times New Roman" pitchFamily="18" charset="0"/>
            </a:endParaRPr>
          </a:p>
          <a:p>
            <a:pPr marL="0" indent="0">
              <a:buNone/>
            </a:pPr>
            <a:r>
              <a:rPr lang="az-Latn-AZ" sz="4000" b="1" dirty="0" smtClean="0">
                <a:latin typeface="Times New Roman" pitchFamily="18" charset="0"/>
                <a:ea typeface="+mj-ea"/>
                <a:cs typeface="Times New Roman" pitchFamily="18" charset="0"/>
              </a:rPr>
              <a:t>Hər </a:t>
            </a:r>
            <a:r>
              <a:rPr lang="az-Latn-AZ" sz="4000" b="1" dirty="0">
                <a:latin typeface="Times New Roman" pitchFamily="18" charset="0"/>
                <a:ea typeface="+mj-ea"/>
                <a:cs typeface="Times New Roman" pitchFamily="18" charset="0"/>
              </a:rPr>
              <a:t>tədris pilləsində yalnız 1 dəfə mübadilədə iştirak etmək olar...</a:t>
            </a:r>
            <a:endParaRPr lang="ru-RU" sz="4000" b="1" dirty="0">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32919607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az-Latn-AZ" b="1" dirty="0" smtClean="0">
                <a:solidFill>
                  <a:srgbClr val="C00000"/>
                </a:solidFill>
                <a:latin typeface="Times New Roman" pitchFamily="18" charset="0"/>
                <a:cs typeface="Times New Roman" pitchFamily="18" charset="0"/>
              </a:rPr>
              <a:t>MÜƏLLİMLƏR </a:t>
            </a:r>
            <a:r>
              <a:rPr lang="az-Latn-AZ" b="1" dirty="0">
                <a:solidFill>
                  <a:srgbClr val="C00000"/>
                </a:solidFill>
                <a:latin typeface="Times New Roman" pitchFamily="18" charset="0"/>
                <a:cs typeface="Times New Roman" pitchFamily="18" charset="0"/>
              </a:rPr>
              <a:t>ÜÇÜN</a:t>
            </a:r>
            <a:br>
              <a:rPr lang="az-Latn-AZ" b="1" dirty="0">
                <a:solidFill>
                  <a:srgbClr val="C00000"/>
                </a:solidFill>
                <a:latin typeface="Times New Roman" pitchFamily="18" charset="0"/>
                <a:cs typeface="Times New Roman" pitchFamily="18" charset="0"/>
              </a:rPr>
            </a:br>
            <a:r>
              <a:rPr lang="az-Latn-AZ" b="1" dirty="0">
                <a:solidFill>
                  <a:srgbClr val="C00000"/>
                </a:solidFill>
                <a:latin typeface="Times New Roman" pitchFamily="18" charset="0"/>
                <a:cs typeface="Times New Roman" pitchFamily="18" charset="0"/>
              </a:rPr>
              <a:t>Müraciət şərtləri</a:t>
            </a:r>
            <a:endParaRPr lang="tr-TR" b="1" dirty="0">
              <a:solidFill>
                <a:srgbClr val="C00000"/>
              </a:solidFill>
              <a:latin typeface="Times New Roman" pitchFamily="18" charset="0"/>
              <a:cs typeface="Times New Roman" pitchFamily="18" charset="0"/>
            </a:endParaRPr>
          </a:p>
        </p:txBody>
      </p:sp>
      <p:sp>
        <p:nvSpPr>
          <p:cNvPr id="3" name="İçerik Yer Tutucusu 2"/>
          <p:cNvSpPr>
            <a:spLocks noGrp="1"/>
          </p:cNvSpPr>
          <p:nvPr>
            <p:ph idx="1"/>
          </p:nvPr>
        </p:nvSpPr>
        <p:spPr/>
        <p:txBody>
          <a:bodyPr>
            <a:noAutofit/>
          </a:bodyPr>
          <a:lstStyle/>
          <a:p>
            <a:pPr marL="0" indent="0">
              <a:buNone/>
            </a:pPr>
            <a:r>
              <a:rPr lang="en-US" sz="2800" b="1" dirty="0" err="1">
                <a:latin typeface="Times New Roman" pitchFamily="18" charset="0"/>
                <a:cs typeface="Times New Roman" pitchFamily="18" charset="0"/>
              </a:rPr>
              <a:t>Tələb</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olunan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sənədlər</a:t>
            </a:r>
            <a:r>
              <a:rPr lang="en-US" sz="2800" b="1" dirty="0">
                <a:latin typeface="Times New Roman" pitchFamily="18" charset="0"/>
                <a:cs typeface="Times New Roman" pitchFamily="18" charset="0"/>
              </a:rPr>
              <a:t>:</a:t>
            </a:r>
          </a:p>
          <a:p>
            <a:r>
              <a:rPr lang="en-US" sz="2800" b="1" dirty="0" err="1">
                <a:latin typeface="Times New Roman" pitchFamily="18" charset="0"/>
                <a:cs typeface="Times New Roman" pitchFamily="18" charset="0"/>
              </a:rPr>
              <a:t>Namizəd</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üçün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müraciət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forması</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hlinkClick r:id="rId2"/>
              </a:rPr>
              <a:t>Öğretim</a:t>
            </a:r>
            <a:r>
              <a:rPr lang="en-US" sz="2800" b="1" dirty="0">
                <a:latin typeface="Times New Roman" pitchFamily="18" charset="0"/>
                <a:cs typeface="Times New Roman" pitchFamily="18" charset="0"/>
                <a:hlinkClick r:id="rId2"/>
              </a:rPr>
              <a:t> </a:t>
            </a:r>
            <a:r>
              <a:rPr lang="en-US" sz="2800" b="1" dirty="0" err="1">
                <a:latin typeface="Times New Roman" pitchFamily="18" charset="0"/>
                <a:cs typeface="Times New Roman" pitchFamily="18" charset="0"/>
                <a:hlinkClick r:id="rId2"/>
              </a:rPr>
              <a:t>elemanı</a:t>
            </a:r>
            <a:r>
              <a:rPr lang="en-US" sz="2800" b="1" dirty="0">
                <a:latin typeface="Times New Roman" pitchFamily="18" charset="0"/>
                <a:cs typeface="Times New Roman" pitchFamily="18" charset="0"/>
                <a:hlinkClick r:id="rId2"/>
              </a:rPr>
              <a:t> </a:t>
            </a:r>
            <a:r>
              <a:rPr lang="en-US" sz="2800" b="1" dirty="0" err="1">
                <a:latin typeface="Times New Roman" pitchFamily="18" charset="0"/>
                <a:cs typeface="Times New Roman" pitchFamily="18" charset="0"/>
                <a:hlinkClick r:id="rId2"/>
              </a:rPr>
              <a:t>bilgi</a:t>
            </a:r>
            <a:r>
              <a:rPr lang="en-US" sz="2800" b="1" dirty="0">
                <a:latin typeface="Times New Roman" pitchFamily="18" charset="0"/>
                <a:cs typeface="Times New Roman" pitchFamily="18" charset="0"/>
                <a:hlinkClick r:id="rId2"/>
              </a:rPr>
              <a:t> </a:t>
            </a:r>
            <a:r>
              <a:rPr lang="en-US" sz="2800" b="1" dirty="0" err="1">
                <a:latin typeface="Times New Roman" pitchFamily="18" charset="0"/>
                <a:cs typeface="Times New Roman" pitchFamily="18" charset="0"/>
                <a:hlinkClick r:id="rId2"/>
              </a:rPr>
              <a:t>formu</a:t>
            </a:r>
            <a:r>
              <a:rPr lang="en-US" sz="2800" b="1" dirty="0" smtClean="0">
                <a:latin typeface="Times New Roman" pitchFamily="18" charset="0"/>
                <a:cs typeface="Times New Roman" pitchFamily="18" charset="0"/>
              </a:rPr>
              <a:t>)</a:t>
            </a:r>
            <a:r>
              <a:rPr lang="az-Latn-AZ" sz="2800" b="1" dirty="0" smtClean="0">
                <a:latin typeface="Times New Roman" pitchFamily="18" charset="0"/>
                <a:cs typeface="Times New Roman" pitchFamily="18" charset="0"/>
              </a:rPr>
              <a:t>;</a:t>
            </a:r>
            <a:endParaRPr lang="en-US" sz="2800" b="1" dirty="0">
              <a:latin typeface="Times New Roman" pitchFamily="18" charset="0"/>
              <a:cs typeface="Times New Roman" pitchFamily="18" charset="0"/>
            </a:endParaRPr>
          </a:p>
          <a:p>
            <a:r>
              <a:rPr lang="en-US" sz="2800" b="1" dirty="0" err="1">
                <a:latin typeface="Times New Roman" pitchFamily="18" charset="0"/>
                <a:cs typeface="Times New Roman" pitchFamily="18" charset="0"/>
              </a:rPr>
              <a:t>Namizəd</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haqqında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ətraflı</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məlumat</a:t>
            </a:r>
            <a:r>
              <a:rPr lang="en-US" sz="2800" b="1" dirty="0">
                <a:latin typeface="Times New Roman" pitchFamily="18" charset="0"/>
                <a:cs typeface="Times New Roman" pitchFamily="18" charset="0"/>
              </a:rPr>
              <a:t> (portfolio </a:t>
            </a:r>
            <a:r>
              <a:rPr lang="en-US" sz="2800" b="1" dirty="0" err="1">
                <a:latin typeface="Times New Roman" pitchFamily="18" charset="0"/>
                <a:cs typeface="Times New Roman" pitchFamily="18" charset="0"/>
              </a:rPr>
              <a:t>və</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ya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özgeçmiş</a:t>
            </a:r>
            <a:r>
              <a:rPr lang="en-US" sz="2800" b="1" dirty="0" smtClean="0">
                <a:latin typeface="Times New Roman" pitchFamily="18" charset="0"/>
                <a:cs typeface="Times New Roman" pitchFamily="18" charset="0"/>
              </a:rPr>
              <a:t>)</a:t>
            </a:r>
            <a:r>
              <a:rPr lang="az-Latn-AZ" sz="2800" b="1" dirty="0" smtClean="0">
                <a:latin typeface="Times New Roman" pitchFamily="18" charset="0"/>
                <a:cs typeface="Times New Roman" pitchFamily="18" charset="0"/>
              </a:rPr>
              <a:t>;</a:t>
            </a:r>
            <a:endParaRPr lang="en-US" sz="2800" b="1" dirty="0">
              <a:latin typeface="Times New Roman" pitchFamily="18" charset="0"/>
              <a:cs typeface="Times New Roman" pitchFamily="18" charset="0"/>
            </a:endParaRPr>
          </a:p>
          <a:p>
            <a:r>
              <a:rPr lang="en-US" sz="2800" b="1" dirty="0" err="1">
                <a:latin typeface="Times New Roman" pitchFamily="18" charset="0"/>
                <a:cs typeface="Times New Roman" pitchFamily="18" charset="0"/>
              </a:rPr>
              <a:t>Çap</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olunan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elmi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əsərlərin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siyahısı</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türk</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və</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ya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ingilis</a:t>
            </a:r>
            <a:r>
              <a:rPr lang="en-US" sz="2800" b="1" dirty="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dilində</a:t>
            </a:r>
            <a:r>
              <a:rPr lang="en-US" sz="2800" b="1" dirty="0" smtClean="0">
                <a:latin typeface="Times New Roman" pitchFamily="18" charset="0"/>
                <a:cs typeface="Times New Roman" pitchFamily="18" charset="0"/>
              </a:rPr>
              <a:t>)</a:t>
            </a:r>
            <a:r>
              <a:rPr lang="az-Latn-AZ" sz="2800" b="1" dirty="0">
                <a:latin typeface="Times New Roman" pitchFamily="18" charset="0"/>
                <a:cs typeface="Times New Roman" pitchFamily="18" charset="0"/>
              </a:rPr>
              <a:t>;</a:t>
            </a:r>
            <a:endParaRPr lang="en-US" sz="2800" b="1" dirty="0">
              <a:latin typeface="Times New Roman" pitchFamily="18" charset="0"/>
              <a:cs typeface="Times New Roman" pitchFamily="18" charset="0"/>
            </a:endParaRPr>
          </a:p>
          <a:p>
            <a:r>
              <a:rPr lang="en-US" sz="2800" b="1" dirty="0" err="1">
                <a:latin typeface="Times New Roman" pitchFamily="18" charset="0"/>
                <a:cs typeface="Times New Roman" pitchFamily="18" charset="0"/>
              </a:rPr>
              <a:t>Xarici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pasportun</a:t>
            </a:r>
            <a:r>
              <a:rPr lang="en-US" sz="2800" b="1" dirty="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surəti</a:t>
            </a:r>
            <a:r>
              <a:rPr lang="az-Latn-AZ" sz="2800" b="1" dirty="0" smtClean="0">
                <a:latin typeface="Times New Roman" pitchFamily="18" charset="0"/>
                <a:cs typeface="Times New Roman" pitchFamily="18" charset="0"/>
              </a:rPr>
              <a:t>;</a:t>
            </a:r>
            <a:endParaRPr lang="en-US" sz="2800" b="1" dirty="0">
              <a:latin typeface="Times New Roman" pitchFamily="18" charset="0"/>
              <a:cs typeface="Times New Roman" pitchFamily="18" charset="0"/>
            </a:endParaRPr>
          </a:p>
          <a:p>
            <a:r>
              <a:rPr lang="en-US" sz="2800" b="1" dirty="0">
                <a:latin typeface="Times New Roman" pitchFamily="18" charset="0"/>
                <a:cs typeface="Times New Roman" pitchFamily="18" charset="0"/>
              </a:rPr>
              <a:t>3×4 </a:t>
            </a:r>
            <a:r>
              <a:rPr lang="en-US" sz="2800" b="1" dirty="0" err="1">
                <a:latin typeface="Times New Roman" pitchFamily="18" charset="0"/>
                <a:cs typeface="Times New Roman" pitchFamily="18" charset="0"/>
              </a:rPr>
              <a:t>şəkil</a:t>
            </a:r>
            <a:r>
              <a:rPr lang="en-US" sz="2800" b="1" dirty="0">
                <a:latin typeface="Times New Roman" pitchFamily="18" charset="0"/>
                <a:cs typeface="Times New Roman" pitchFamily="18" charset="0"/>
              </a:rPr>
              <a:t> – 2 </a:t>
            </a:r>
            <a:r>
              <a:rPr lang="en-US" sz="2800" b="1" dirty="0" err="1" smtClean="0">
                <a:latin typeface="Times New Roman" pitchFamily="18" charset="0"/>
                <a:cs typeface="Times New Roman" pitchFamily="18" charset="0"/>
              </a:rPr>
              <a:t>ədəd</a:t>
            </a:r>
            <a:r>
              <a:rPr lang="az-Latn-AZ" sz="2800" b="1" dirty="0" smtClean="0">
                <a:latin typeface="Times New Roman" pitchFamily="18" charset="0"/>
                <a:cs typeface="Times New Roman" pitchFamily="18" charset="0"/>
              </a:rPr>
              <a:t>;</a:t>
            </a:r>
            <a:endParaRPr lang="en-US" sz="2800" b="1" dirty="0">
              <a:latin typeface="Times New Roman" pitchFamily="18" charset="0"/>
              <a:cs typeface="Times New Roman" pitchFamily="18" charset="0"/>
            </a:endParaRPr>
          </a:p>
          <a:p>
            <a:r>
              <a:rPr lang="en-US" sz="2800" b="1" dirty="0">
                <a:latin typeface="Times New Roman" pitchFamily="18" charset="0"/>
                <a:cs typeface="Times New Roman" pitchFamily="18" charset="0"/>
              </a:rPr>
              <a:t>CV (</a:t>
            </a:r>
            <a:r>
              <a:rPr lang="en-US" sz="2800" b="1" dirty="0" err="1">
                <a:latin typeface="Times New Roman" pitchFamily="18" charset="0"/>
                <a:cs typeface="Times New Roman" pitchFamily="18" charset="0"/>
              </a:rPr>
              <a:t>türk</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və</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ya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ingilis</a:t>
            </a:r>
            <a:r>
              <a:rPr lang="en-US" sz="2800" b="1" dirty="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dilində</a:t>
            </a:r>
            <a:r>
              <a:rPr lang="en-US" sz="2800" b="1" dirty="0" smtClean="0">
                <a:latin typeface="Times New Roman" pitchFamily="18" charset="0"/>
                <a:cs typeface="Times New Roman" pitchFamily="18" charset="0"/>
              </a:rPr>
              <a:t>)</a:t>
            </a:r>
            <a:r>
              <a:rPr lang="az-Latn-AZ" sz="2800" b="1" dirty="0">
                <a:latin typeface="Times New Roman" pitchFamily="18" charset="0"/>
                <a:cs typeface="Times New Roman" pitchFamily="18" charset="0"/>
              </a:rPr>
              <a:t>.</a:t>
            </a:r>
            <a:endParaRPr lang="en-US"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25090723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az-Latn-AZ" b="1" dirty="0" smtClean="0">
                <a:solidFill>
                  <a:srgbClr val="C00000"/>
                </a:solidFill>
                <a:latin typeface="Times New Roman" pitchFamily="18" charset="0"/>
                <a:cs typeface="Times New Roman" pitchFamily="18" charset="0"/>
              </a:rPr>
              <a:t>MÜƏLLİMLƏRİN </a:t>
            </a:r>
            <a:r>
              <a:rPr lang="az-Latn-AZ" b="1" dirty="0">
                <a:solidFill>
                  <a:srgbClr val="C00000"/>
                </a:solidFill>
                <a:latin typeface="Times New Roman" pitchFamily="18" charset="0"/>
                <a:cs typeface="Times New Roman" pitchFamily="18" charset="0"/>
              </a:rPr>
              <a:t>SEÇİLMƏSİ</a:t>
            </a:r>
            <a:endParaRPr lang="tr-TR" b="1" dirty="0">
              <a:solidFill>
                <a:srgbClr val="C00000"/>
              </a:solidFill>
            </a:endParaRPr>
          </a:p>
        </p:txBody>
      </p:sp>
      <p:sp>
        <p:nvSpPr>
          <p:cNvPr id="3" name="İçerik Yer Tutucusu 2"/>
          <p:cNvSpPr>
            <a:spLocks noGrp="1"/>
          </p:cNvSpPr>
          <p:nvPr>
            <p:ph idx="1"/>
          </p:nvPr>
        </p:nvSpPr>
        <p:spPr/>
        <p:txBody>
          <a:bodyPr/>
          <a:lstStyle/>
          <a:p>
            <a:r>
              <a:rPr lang="az-Latn-AZ" b="1" dirty="0" smtClean="0">
                <a:latin typeface="Times New Roman" pitchFamily="18" charset="0"/>
                <a:cs typeface="Times New Roman" pitchFamily="18" charset="0"/>
              </a:rPr>
              <a:t>Müəllimin </a:t>
            </a:r>
            <a:r>
              <a:rPr lang="az-Latn-AZ" b="1" dirty="0">
                <a:latin typeface="Times New Roman" pitchFamily="18" charset="0"/>
                <a:cs typeface="Times New Roman" pitchFamily="18" charset="0"/>
              </a:rPr>
              <a:t>seçimi ilkin mərhələdə qarşı tərəf </a:t>
            </a:r>
            <a:r>
              <a:rPr lang="az-Latn-AZ" b="1" dirty="0" smtClean="0">
                <a:latin typeface="Times New Roman" pitchFamily="18" charset="0"/>
                <a:cs typeface="Times New Roman" pitchFamily="18" charset="0"/>
              </a:rPr>
              <a:t>universitet(müəllimin </a:t>
            </a:r>
            <a:r>
              <a:rPr lang="az-Latn-AZ" b="1" dirty="0">
                <a:latin typeface="Times New Roman" pitchFamily="18" charset="0"/>
                <a:cs typeface="Times New Roman" pitchFamily="18" charset="0"/>
              </a:rPr>
              <a:t>müraciət etdiyi unversitet) tərəfindən aparılır. Seçilən müəllimin</a:t>
            </a:r>
            <a:r>
              <a:rPr lang="az-Latn-AZ" b="1" dirty="0" smtClean="0">
                <a:latin typeface="Times New Roman" pitchFamily="18" charset="0"/>
                <a:cs typeface="Times New Roman" pitchFamily="18" charset="0"/>
              </a:rPr>
              <a:t> </a:t>
            </a:r>
            <a:r>
              <a:rPr lang="az-Latn-AZ" b="1" dirty="0">
                <a:latin typeface="Times New Roman" pitchFamily="18" charset="0"/>
                <a:cs typeface="Times New Roman" pitchFamily="18" charset="0"/>
              </a:rPr>
              <a:t>2-ci mərhələdə (son mərhələ) seçimi YÖK tərəfindən təsdiqlənir və maliyyə vəsaiti </a:t>
            </a:r>
            <a:r>
              <a:rPr lang="az-Latn-AZ" b="1" dirty="0" smtClean="0">
                <a:latin typeface="Times New Roman" pitchFamily="18" charset="0"/>
                <a:cs typeface="Times New Roman" pitchFamily="18" charset="0"/>
              </a:rPr>
              <a:t>ayrılır</a:t>
            </a:r>
            <a:r>
              <a:rPr lang="az-Latn-AZ" b="1" dirty="0">
                <a:latin typeface="Times New Roman" pitchFamily="18" charset="0"/>
                <a:cs typeface="Times New Roman" pitchFamily="18" charset="0"/>
              </a:rPr>
              <a:t>. </a:t>
            </a:r>
          </a:p>
          <a:p>
            <a:r>
              <a:rPr lang="az-Latn-AZ" b="1" dirty="0">
                <a:latin typeface="Times New Roman" pitchFamily="18" charset="0"/>
                <a:cs typeface="Times New Roman" pitchFamily="18" charset="0"/>
              </a:rPr>
              <a:t>Uğur </a:t>
            </a:r>
            <a:r>
              <a:rPr lang="az-Latn-AZ" b="1" dirty="0" smtClean="0">
                <a:latin typeface="Times New Roman" pitchFamily="18" charset="0"/>
                <a:cs typeface="Times New Roman" pitchFamily="18" charset="0"/>
              </a:rPr>
              <a:t>müəllimlər </a:t>
            </a:r>
            <a:r>
              <a:rPr lang="az-Latn-AZ" b="1" dirty="0">
                <a:latin typeface="Times New Roman" pitchFamily="18" charset="0"/>
                <a:cs typeface="Times New Roman" pitchFamily="18" charset="0"/>
              </a:rPr>
              <a:t>növbəti akademik tədris ilində mübadiləyə qatılırlar.</a:t>
            </a:r>
            <a:endParaRPr lang="tr-TR" b="1" dirty="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1528749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az-Latn-AZ" altLang="tr-TR" b="1" dirty="0" smtClean="0">
                <a:solidFill>
                  <a:srgbClr val="C00000"/>
                </a:solidFill>
                <a:latin typeface="Times New Roman" pitchFamily="18" charset="0"/>
                <a:cs typeface="Times New Roman" pitchFamily="18" charset="0"/>
              </a:rPr>
              <a:t>Mübadilə Müddəti</a:t>
            </a:r>
            <a:endParaRPr lang="tr-TR" altLang="tr-TR" b="1" dirty="0" smtClean="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68760"/>
            <a:ext cx="8229600" cy="5184576"/>
          </a:xfrm>
        </p:spPr>
        <p:txBody>
          <a:bodyPr>
            <a:normAutofit/>
          </a:bodyPr>
          <a:lstStyle/>
          <a:p>
            <a:pPr>
              <a:defRPr/>
            </a:pPr>
            <a:r>
              <a:rPr lang="az-Latn-AZ" b="1" dirty="0">
                <a:latin typeface="Times New Roman" pitchFamily="18" charset="0"/>
                <a:cs typeface="Times New Roman" pitchFamily="18" charset="0"/>
              </a:rPr>
              <a:t>Mübadilədə iştirak edən müəllimlər ən az 14 gün, ən çox 3 ay mübadilədə iştirak edə bilər.</a:t>
            </a:r>
            <a:endParaRPr lang="tr-TR" b="1" dirty="0">
              <a:latin typeface="Times New Roman" pitchFamily="18" charset="0"/>
              <a:cs typeface="Times New Roman" pitchFamily="18" charset="0"/>
            </a:endParaRPr>
          </a:p>
          <a:p>
            <a:pPr>
              <a:defRPr/>
            </a:pPr>
            <a:r>
              <a:rPr lang="az-Latn-AZ" b="1" dirty="0" smtClean="0">
                <a:latin typeface="Times New Roman" pitchFamily="18" charset="0"/>
                <a:cs typeface="Times New Roman" pitchFamily="18" charset="0"/>
              </a:rPr>
              <a:t>Mübadilə əsnasında müəllimlər uyğun ixtisaslar üzrə təlim-tədris prosesinə qatılır,seminarlarda iştirak edə bilir. təlimlər təşkil edir və kitabxana fəaliyyətlərindən yararlanırlar.</a:t>
            </a:r>
          </a:p>
          <a:p>
            <a:pPr>
              <a:defRPr/>
            </a:pPr>
            <a:r>
              <a:rPr lang="az-Latn-AZ" b="1" dirty="0" smtClean="0">
                <a:latin typeface="Times New Roman" pitchFamily="18" charset="0"/>
                <a:cs typeface="Times New Roman" pitchFamily="18" charset="0"/>
              </a:rPr>
              <a:t>Həftədə ən az 6 dərs saatı mütləqdir.</a:t>
            </a:r>
            <a:endParaRPr lang="tr-TR" b="1" dirty="0" smtClean="0">
              <a:latin typeface="Times New Roman" pitchFamily="18" charset="0"/>
              <a:cs typeface="Times New Roman" pitchFamily="18" charset="0"/>
            </a:endParaRPr>
          </a:p>
        </p:txBody>
      </p:sp>
      <p:sp>
        <p:nvSpPr>
          <p:cNvPr id="14341" name="Slide Number Placeholder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ea typeface="MS PGothic" pitchFamily="34" charset="-128"/>
              </a:defRPr>
            </a:lvl1pPr>
            <a:lvl2pPr marL="742950" indent="-285750">
              <a:spcBef>
                <a:spcPct val="20000"/>
              </a:spcBef>
              <a:buChar char="–"/>
              <a:defRPr sz="2800">
                <a:solidFill>
                  <a:schemeClr val="tx1"/>
                </a:solidFill>
                <a:latin typeface="Times New Roman" pitchFamily="18" charset="0"/>
                <a:ea typeface="MS PGothic" pitchFamily="34" charset="-128"/>
              </a:defRPr>
            </a:lvl2pPr>
            <a:lvl3pPr marL="1143000" indent="-228600">
              <a:spcBef>
                <a:spcPct val="20000"/>
              </a:spcBef>
              <a:buChar char="•"/>
              <a:defRPr sz="2400">
                <a:solidFill>
                  <a:schemeClr val="tx1"/>
                </a:solidFill>
                <a:latin typeface="Times New Roman" pitchFamily="18" charset="0"/>
                <a:ea typeface="MS PGothic" pitchFamily="34" charset="-128"/>
              </a:defRPr>
            </a:lvl3pPr>
            <a:lvl4pPr marL="1600200" indent="-228600">
              <a:spcBef>
                <a:spcPct val="20000"/>
              </a:spcBef>
              <a:buChar char="–"/>
              <a:defRPr sz="2000">
                <a:solidFill>
                  <a:schemeClr val="tx1"/>
                </a:solidFill>
                <a:latin typeface="Times New Roman" pitchFamily="18" charset="0"/>
                <a:ea typeface="MS PGothic" pitchFamily="34" charset="-128"/>
              </a:defRPr>
            </a:lvl4pPr>
            <a:lvl5pPr marL="2057400" indent="-228600">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a:spcBef>
                <a:spcPct val="0"/>
              </a:spcBef>
              <a:buFontTx/>
              <a:buNone/>
            </a:pPr>
            <a:fld id="{8963837B-5D94-4173-B294-AF7DD5BDE8B4}" type="slidenum">
              <a:rPr lang="en-US" altLang="tr-TR" sz="1400">
                <a:solidFill>
                  <a:schemeClr val="bg2"/>
                </a:solidFill>
              </a:rPr>
              <a:pPr>
                <a:spcBef>
                  <a:spcPct val="0"/>
                </a:spcBef>
                <a:buFontTx/>
                <a:buNone/>
              </a:pPr>
              <a:t>16</a:t>
            </a:fld>
            <a:endParaRPr lang="en-US" altLang="tr-TR" sz="1400">
              <a:solidFill>
                <a:schemeClr val="bg2"/>
              </a:solidFill>
            </a:endParaRPr>
          </a:p>
        </p:txBody>
      </p:sp>
      <p:sp>
        <p:nvSpPr>
          <p:cNvPr id="14342" name="Rectangle 6"/>
          <p:cNvSpPr>
            <a:spLocks noChangeArrowheads="1"/>
          </p:cNvSpPr>
          <p:nvPr/>
        </p:nvSpPr>
        <p:spPr bwMode="auto">
          <a:xfrm>
            <a:off x="3516313" y="6530975"/>
            <a:ext cx="2111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ea typeface="MS PGothic" pitchFamily="34" charset="-128"/>
              </a:defRPr>
            </a:lvl1pPr>
            <a:lvl2pPr marL="742950" indent="-285750">
              <a:spcBef>
                <a:spcPct val="20000"/>
              </a:spcBef>
              <a:buChar char="–"/>
              <a:defRPr sz="2800">
                <a:solidFill>
                  <a:schemeClr val="tx1"/>
                </a:solidFill>
                <a:latin typeface="Times New Roman" pitchFamily="18" charset="0"/>
                <a:ea typeface="MS PGothic" pitchFamily="34" charset="-128"/>
              </a:defRPr>
            </a:lvl2pPr>
            <a:lvl3pPr marL="1143000" indent="-228600">
              <a:spcBef>
                <a:spcPct val="20000"/>
              </a:spcBef>
              <a:buChar char="•"/>
              <a:defRPr sz="2400">
                <a:solidFill>
                  <a:schemeClr val="tx1"/>
                </a:solidFill>
                <a:latin typeface="Times New Roman" pitchFamily="18" charset="0"/>
                <a:ea typeface="MS PGothic" pitchFamily="34" charset="-128"/>
              </a:defRPr>
            </a:lvl3pPr>
            <a:lvl4pPr marL="1600200" indent="-228600">
              <a:spcBef>
                <a:spcPct val="20000"/>
              </a:spcBef>
              <a:buChar char="–"/>
              <a:defRPr sz="2000">
                <a:solidFill>
                  <a:schemeClr val="tx1"/>
                </a:solidFill>
                <a:latin typeface="Times New Roman" pitchFamily="18" charset="0"/>
                <a:ea typeface="MS PGothic" pitchFamily="34" charset="-128"/>
              </a:defRPr>
            </a:lvl4pPr>
            <a:lvl5pPr marL="2057400" indent="-228600">
              <a:spcBef>
                <a:spcPct val="20000"/>
              </a:spcBef>
              <a:buChar char="»"/>
              <a:defRPr sz="20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MS PGothic" pitchFamily="34" charset="-128"/>
              </a:defRPr>
            </a:lvl9pPr>
          </a:lstStyle>
          <a:p>
            <a:pPr algn="ctr">
              <a:spcBef>
                <a:spcPct val="50000"/>
              </a:spcBef>
              <a:buFontTx/>
              <a:buNone/>
            </a:pPr>
            <a:r>
              <a:rPr lang="tr-TR" altLang="tr-TR" sz="1400" b="0"/>
              <a:t>https://mevlana.yok.gov.tr/</a:t>
            </a:r>
          </a:p>
        </p:txBody>
      </p:sp>
    </p:spTree>
    <p:extLst>
      <p:ext uri="{BB962C8B-B14F-4D97-AF65-F5344CB8AC3E}">
        <p14:creationId xmlns:p14="http://schemas.microsoft.com/office/powerpoint/2010/main" val="28569120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az-Latn-AZ" sz="4800" b="1" dirty="0">
                <a:solidFill>
                  <a:srgbClr val="C00000"/>
                </a:solidFill>
                <a:latin typeface="Times New Roman" pitchFamily="18" charset="0"/>
                <a:ea typeface="+mn-ea"/>
                <a:cs typeface="Times New Roman" pitchFamily="18" charset="0"/>
              </a:rPr>
              <a:t>Müəllimlər üçün </a:t>
            </a:r>
            <a:r>
              <a:rPr lang="az-Latn-AZ" sz="4800" b="1" dirty="0" smtClean="0">
                <a:solidFill>
                  <a:srgbClr val="C00000"/>
                </a:solidFill>
                <a:latin typeface="Times New Roman" pitchFamily="18" charset="0"/>
                <a:ea typeface="+mn-ea"/>
                <a:cs typeface="Times New Roman" pitchFamily="18" charset="0"/>
              </a:rPr>
              <a:t>ödənişlər </a:t>
            </a:r>
            <a:endParaRPr lang="tr-TR" sz="4800" b="1" dirty="0">
              <a:solidFill>
                <a:srgbClr val="C00000"/>
              </a:solidFill>
              <a:latin typeface="Times New Roman" pitchFamily="18" charset="0"/>
              <a:ea typeface="+mn-ea"/>
              <a:cs typeface="Times New Roman" pitchFamily="18" charset="0"/>
            </a:endParaRPr>
          </a:p>
        </p:txBody>
      </p:sp>
      <p:sp>
        <p:nvSpPr>
          <p:cNvPr id="3" name="İçerik Yer Tutucusu 2"/>
          <p:cNvSpPr>
            <a:spLocks noGrp="1"/>
          </p:cNvSpPr>
          <p:nvPr>
            <p:ph idx="1"/>
          </p:nvPr>
        </p:nvSpPr>
        <p:spPr/>
        <p:txBody>
          <a:bodyPr>
            <a:normAutofit lnSpcReduction="10000"/>
          </a:bodyPr>
          <a:lstStyle/>
          <a:p>
            <a:pPr marL="0" indent="0">
              <a:buNone/>
            </a:pPr>
            <a:r>
              <a:rPr lang="az-Latn-AZ" b="1" dirty="0">
                <a:latin typeface="Times New Roman" pitchFamily="18" charset="0"/>
                <a:cs typeface="Times New Roman" pitchFamily="18" charset="0"/>
              </a:rPr>
              <a:t>Qafqaz regionu ölkələrindən müəllimlər üçün ödənişlər aşağıdakı qaydada nəzərdə tutulmuşdur:</a:t>
            </a:r>
          </a:p>
          <a:p>
            <a:pPr marL="514350" indent="-514350">
              <a:buFont typeface="+mj-lt"/>
              <a:buAutoNum type="arabicPeriod"/>
            </a:pPr>
            <a:r>
              <a:rPr lang="az-Latn-AZ" b="1" dirty="0">
                <a:latin typeface="Times New Roman" pitchFamily="18" charset="0"/>
                <a:cs typeface="Times New Roman" pitchFamily="18" charset="0"/>
              </a:rPr>
              <a:t>Yol xərcləri: 2250 Tl</a:t>
            </a:r>
          </a:p>
          <a:p>
            <a:pPr marL="514350" indent="-514350">
              <a:buFont typeface="+mj-lt"/>
              <a:buAutoNum type="arabicPeriod"/>
            </a:pPr>
            <a:r>
              <a:rPr lang="az-Latn-AZ" b="1" dirty="0" smtClean="0">
                <a:latin typeface="Times New Roman" pitchFamily="18" charset="0"/>
                <a:cs typeface="Times New Roman" pitchFamily="18" charset="0"/>
              </a:rPr>
              <a:t>Yaşayış üçün xərclər (aylıq):</a:t>
            </a:r>
            <a:br>
              <a:rPr lang="az-Latn-AZ" b="1" dirty="0" smtClean="0">
                <a:latin typeface="Times New Roman" pitchFamily="18" charset="0"/>
                <a:cs typeface="Times New Roman" pitchFamily="18" charset="0"/>
              </a:rPr>
            </a:br>
            <a:r>
              <a:rPr lang="az-Latn-AZ" b="1" dirty="0" smtClean="0">
                <a:latin typeface="Times New Roman" pitchFamily="18" charset="0"/>
                <a:cs typeface="Times New Roman" pitchFamily="18" charset="0"/>
              </a:rPr>
              <a:t>Professor:1500 Tl</a:t>
            </a:r>
            <a:br>
              <a:rPr lang="az-Latn-AZ" b="1" dirty="0" smtClean="0">
                <a:latin typeface="Times New Roman" pitchFamily="18" charset="0"/>
                <a:cs typeface="Times New Roman" pitchFamily="18" charset="0"/>
              </a:rPr>
            </a:br>
            <a:r>
              <a:rPr lang="az-Latn-AZ" b="1" dirty="0" smtClean="0">
                <a:latin typeface="Times New Roman" pitchFamily="18" charset="0"/>
                <a:cs typeface="Times New Roman" pitchFamily="18" charset="0"/>
              </a:rPr>
              <a:t>Dosent:1400 Tl</a:t>
            </a:r>
            <a:br>
              <a:rPr lang="az-Latn-AZ" b="1" dirty="0" smtClean="0">
                <a:latin typeface="Times New Roman" pitchFamily="18" charset="0"/>
                <a:cs typeface="Times New Roman" pitchFamily="18" charset="0"/>
              </a:rPr>
            </a:br>
            <a:r>
              <a:rPr lang="az-Latn-AZ" b="1" dirty="0" smtClean="0">
                <a:latin typeface="Times New Roman" pitchFamily="18" charset="0"/>
                <a:cs typeface="Times New Roman" pitchFamily="18" charset="0"/>
              </a:rPr>
              <a:t>Digər:1200 Tl</a:t>
            </a:r>
            <a:r>
              <a:rPr lang="az-Latn-AZ" b="1" dirty="0" smtClean="0"/>
              <a:t/>
            </a:r>
            <a:br>
              <a:rPr lang="az-Latn-AZ" b="1" dirty="0" smtClean="0"/>
            </a:br>
            <a:endParaRPr lang="tr-TR" b="1" dirty="0"/>
          </a:p>
        </p:txBody>
      </p:sp>
    </p:spTree>
    <p:extLst>
      <p:ext uri="{BB962C8B-B14F-4D97-AF65-F5344CB8AC3E}">
        <p14:creationId xmlns:p14="http://schemas.microsoft.com/office/powerpoint/2010/main" val="35832171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nSpc>
                <a:spcPct val="80000"/>
              </a:lnSpc>
              <a:spcBef>
                <a:spcPct val="20000"/>
              </a:spcBef>
            </a:pPr>
            <a:r>
              <a:rPr lang="en-US" sz="5400" b="1" dirty="0">
                <a:solidFill>
                  <a:srgbClr val="C00000"/>
                </a:solidFill>
                <a:latin typeface="Times New Roman" pitchFamily="18" charset="0"/>
                <a:ea typeface="+mn-ea"/>
                <a:cs typeface="Times New Roman" pitchFamily="18" charset="0"/>
              </a:rPr>
              <a:t>Q</a:t>
            </a:r>
            <a:r>
              <a:rPr lang="az-Latn-AZ" sz="5400" b="1" dirty="0">
                <a:solidFill>
                  <a:srgbClr val="C00000"/>
                </a:solidFill>
                <a:latin typeface="Times New Roman" pitchFamily="18" charset="0"/>
                <a:ea typeface="+mn-ea"/>
                <a:cs typeface="Times New Roman" pitchFamily="18" charset="0"/>
              </a:rPr>
              <a:t>ƏBUL </a:t>
            </a:r>
            <a:r>
              <a:rPr lang="az-Latn-AZ" sz="5400" b="1" dirty="0" smtClean="0">
                <a:solidFill>
                  <a:srgbClr val="C00000"/>
                </a:solidFill>
                <a:latin typeface="Times New Roman" pitchFamily="18" charset="0"/>
                <a:ea typeface="+mn-ea"/>
                <a:cs typeface="Times New Roman" pitchFamily="18" charset="0"/>
              </a:rPr>
              <a:t>PROSESİ</a:t>
            </a:r>
            <a:endParaRPr lang="ru-RU" sz="5400" b="1" dirty="0">
              <a:solidFill>
                <a:srgbClr val="C00000"/>
              </a:solidFill>
              <a:latin typeface="Times New Roman" pitchFamily="18" charset="0"/>
              <a:ea typeface="+mn-ea"/>
              <a:cs typeface="Times New Roman" pitchFamily="18" charset="0"/>
            </a:endParaRPr>
          </a:p>
        </p:txBody>
      </p:sp>
      <p:sp>
        <p:nvSpPr>
          <p:cNvPr id="3" name="Объект 2"/>
          <p:cNvSpPr>
            <a:spLocks noGrp="1"/>
          </p:cNvSpPr>
          <p:nvPr>
            <p:ph idx="1"/>
          </p:nvPr>
        </p:nvSpPr>
        <p:spPr>
          <a:xfrm>
            <a:off x="457200" y="1600200"/>
            <a:ext cx="8229600" cy="4781128"/>
          </a:xfrm>
        </p:spPr>
        <p:txBody>
          <a:bodyPr>
            <a:normAutofit fontScale="47500" lnSpcReduction="20000"/>
          </a:bodyPr>
          <a:lstStyle/>
          <a:p>
            <a:pPr marL="514350" indent="-514350">
              <a:buFont typeface="+mj-lt"/>
              <a:buAutoNum type="arabicPeriod"/>
            </a:pPr>
            <a:r>
              <a:rPr lang="az-Latn-AZ" sz="4200" b="1" dirty="0">
                <a:latin typeface="Times New Roman" pitchFamily="18" charset="0"/>
                <a:cs typeface="Times New Roman" pitchFamily="18" charset="0"/>
              </a:rPr>
              <a:t>UNEC-in rəsmi internet səhifəsində </a:t>
            </a:r>
            <a:r>
              <a:rPr lang="en-US" sz="4200" b="1" dirty="0" smtClean="0">
                <a:latin typeface="Times New Roman" pitchFamily="18" charset="0"/>
                <a:cs typeface="Times New Roman" pitchFamily="18" charset="0"/>
              </a:rPr>
              <a:t>“</a:t>
            </a:r>
            <a:r>
              <a:rPr lang="az-Latn-AZ" sz="4200" b="1" dirty="0" smtClean="0">
                <a:latin typeface="Times New Roman" pitchFamily="18" charset="0"/>
                <a:cs typeface="Times New Roman" pitchFamily="18" charset="0"/>
              </a:rPr>
              <a:t>Mevlana</a:t>
            </a:r>
            <a:r>
              <a:rPr lang="en-US" sz="4200" b="1" dirty="0" smtClean="0">
                <a:latin typeface="Times New Roman" pitchFamily="18" charset="0"/>
                <a:cs typeface="Times New Roman" pitchFamily="18" charset="0"/>
              </a:rPr>
              <a:t>”</a:t>
            </a:r>
            <a:r>
              <a:rPr lang="az-Latn-AZ" sz="4200" b="1" dirty="0" smtClean="0">
                <a:latin typeface="Times New Roman" pitchFamily="18" charset="0"/>
                <a:cs typeface="Times New Roman" pitchFamily="18" charset="0"/>
              </a:rPr>
              <a:t> </a:t>
            </a:r>
            <a:r>
              <a:rPr lang="az-Latn-AZ" sz="4200" b="1" dirty="0">
                <a:latin typeface="Times New Roman" pitchFamily="18" charset="0"/>
                <a:cs typeface="Times New Roman" pitchFamily="18" charset="0"/>
              </a:rPr>
              <a:t>proqramına müraciət üçün rəsmi qeydiyyatın elan </a:t>
            </a:r>
            <a:r>
              <a:rPr lang="az-Latn-AZ" sz="4200" b="1" dirty="0" smtClean="0">
                <a:latin typeface="Times New Roman" pitchFamily="18" charset="0"/>
                <a:cs typeface="Times New Roman" pitchFamily="18" charset="0"/>
              </a:rPr>
              <a:t>olunması</a:t>
            </a:r>
            <a:r>
              <a:rPr lang="en-US" sz="4200" b="1" dirty="0" smtClean="0">
                <a:latin typeface="Times New Roman" pitchFamily="18" charset="0"/>
                <a:cs typeface="Times New Roman" pitchFamily="18" charset="0"/>
              </a:rPr>
              <a:t>;</a:t>
            </a:r>
            <a:endParaRPr lang="az-Latn-AZ" sz="4200" b="1" dirty="0">
              <a:latin typeface="Times New Roman" pitchFamily="18" charset="0"/>
              <a:cs typeface="Times New Roman" pitchFamily="18" charset="0"/>
            </a:endParaRPr>
          </a:p>
          <a:p>
            <a:pPr marL="514350" indent="-514350">
              <a:buFont typeface="+mj-lt"/>
              <a:buAutoNum type="arabicPeriod"/>
            </a:pPr>
            <a:r>
              <a:rPr lang="az-Latn-AZ" sz="4200" b="1" dirty="0">
                <a:latin typeface="Times New Roman" pitchFamily="18" charset="0"/>
                <a:cs typeface="Times New Roman" pitchFamily="18" charset="0"/>
              </a:rPr>
              <a:t>Müvafiq sənədlərin yığılıb əlaqədar koordinatora təqdim </a:t>
            </a:r>
            <a:r>
              <a:rPr lang="az-Latn-AZ" sz="4200" b="1" dirty="0" smtClean="0">
                <a:latin typeface="Times New Roman" pitchFamily="18" charset="0"/>
                <a:cs typeface="Times New Roman" pitchFamily="18" charset="0"/>
              </a:rPr>
              <a:t>edilməsi</a:t>
            </a:r>
            <a:r>
              <a:rPr lang="en-US" sz="4200" b="1" dirty="0" smtClean="0">
                <a:latin typeface="Times New Roman" pitchFamily="18" charset="0"/>
                <a:cs typeface="Times New Roman" pitchFamily="18" charset="0"/>
              </a:rPr>
              <a:t>;</a:t>
            </a:r>
            <a:endParaRPr lang="az-Latn-AZ" sz="4200" b="1" dirty="0">
              <a:latin typeface="Times New Roman" pitchFamily="18" charset="0"/>
              <a:cs typeface="Times New Roman" pitchFamily="18" charset="0"/>
            </a:endParaRPr>
          </a:p>
          <a:p>
            <a:pPr marL="514350" indent="-514350">
              <a:buFont typeface="+mj-lt"/>
              <a:buAutoNum type="arabicPeriod"/>
            </a:pPr>
            <a:r>
              <a:rPr lang="az-Latn-AZ" sz="4200" b="1" dirty="0">
                <a:latin typeface="Times New Roman" pitchFamily="18" charset="0"/>
                <a:cs typeface="Times New Roman" pitchFamily="18" charset="0"/>
              </a:rPr>
              <a:t>Rəsmi müraciətlərin qarşı tərəf universitetlərə ötürülməsi və məlumat </a:t>
            </a:r>
            <a:r>
              <a:rPr lang="az-Latn-AZ" sz="4200" b="1" dirty="0" smtClean="0">
                <a:latin typeface="Times New Roman" pitchFamily="18" charset="0"/>
                <a:cs typeface="Times New Roman" pitchFamily="18" charset="0"/>
              </a:rPr>
              <a:t>mübadiləsi</a:t>
            </a:r>
            <a:r>
              <a:rPr lang="en-US" sz="4200" b="1" dirty="0" smtClean="0">
                <a:latin typeface="Times New Roman" pitchFamily="18" charset="0"/>
                <a:cs typeface="Times New Roman" pitchFamily="18" charset="0"/>
              </a:rPr>
              <a:t>;</a:t>
            </a:r>
            <a:endParaRPr lang="az-Latn-AZ" sz="4200" b="1" dirty="0">
              <a:latin typeface="Times New Roman" pitchFamily="18" charset="0"/>
              <a:cs typeface="Times New Roman" pitchFamily="18" charset="0"/>
            </a:endParaRPr>
          </a:p>
          <a:p>
            <a:pPr marL="514350" indent="-514350">
              <a:buFont typeface="+mj-lt"/>
              <a:buAutoNum type="arabicPeriod"/>
            </a:pPr>
            <a:r>
              <a:rPr lang="az-Latn-AZ" sz="4200" b="1" dirty="0">
                <a:latin typeface="Times New Roman" pitchFamily="18" charset="0"/>
                <a:cs typeface="Times New Roman" pitchFamily="18" charset="0"/>
              </a:rPr>
              <a:t>Nəticələrin yay aylarında (iyun-iyul) elan </a:t>
            </a:r>
            <a:r>
              <a:rPr lang="az-Latn-AZ" sz="4200" b="1" dirty="0" smtClean="0">
                <a:latin typeface="Times New Roman" pitchFamily="18" charset="0"/>
                <a:cs typeface="Times New Roman" pitchFamily="18" charset="0"/>
              </a:rPr>
              <a:t>olunması</a:t>
            </a:r>
            <a:r>
              <a:rPr lang="en-US" sz="4200" b="1" dirty="0" smtClean="0">
                <a:latin typeface="Times New Roman" pitchFamily="18" charset="0"/>
                <a:cs typeface="Times New Roman" pitchFamily="18" charset="0"/>
              </a:rPr>
              <a:t>;</a:t>
            </a:r>
            <a:endParaRPr lang="az-Latn-AZ" sz="4200" b="1" dirty="0">
              <a:latin typeface="Times New Roman" pitchFamily="18" charset="0"/>
              <a:cs typeface="Times New Roman" pitchFamily="18" charset="0"/>
            </a:endParaRPr>
          </a:p>
          <a:p>
            <a:pPr marL="514350" indent="-514350">
              <a:buFont typeface="+mj-lt"/>
              <a:buAutoNum type="arabicPeriod"/>
            </a:pPr>
            <a:r>
              <a:rPr lang="az-Latn-AZ" sz="4200" b="1" dirty="0">
                <a:latin typeface="Times New Roman" pitchFamily="18" charset="0"/>
                <a:cs typeface="Times New Roman" pitchFamily="18" charset="0"/>
              </a:rPr>
              <a:t>Qəbul olunan </a:t>
            </a:r>
            <a:r>
              <a:rPr lang="en-US" sz="4200" b="1" dirty="0" smtClean="0">
                <a:latin typeface="Times New Roman" pitchFamily="18" charset="0"/>
                <a:cs typeface="Times New Roman" pitchFamily="18" charset="0"/>
              </a:rPr>
              <a:t>m</a:t>
            </a:r>
            <a:r>
              <a:rPr lang="az-Latn-AZ" sz="4200" b="1" dirty="0" smtClean="0">
                <a:latin typeface="Times New Roman" pitchFamily="18" charset="0"/>
                <a:cs typeface="Times New Roman" pitchFamily="18" charset="0"/>
              </a:rPr>
              <a:t>üəllimlərə </a:t>
            </a:r>
            <a:r>
              <a:rPr lang="az-Latn-AZ" sz="4200" b="1" dirty="0">
                <a:latin typeface="Times New Roman" pitchFamily="18" charset="0"/>
                <a:cs typeface="Times New Roman" pitchFamily="18" charset="0"/>
              </a:rPr>
              <a:t>müvafiq məlumatların verilməsi, əlaqədar görüşlərin </a:t>
            </a:r>
            <a:r>
              <a:rPr lang="az-Latn-AZ" sz="4200" b="1" dirty="0" smtClean="0">
                <a:latin typeface="Times New Roman" pitchFamily="18" charset="0"/>
                <a:cs typeface="Times New Roman" pitchFamily="18" charset="0"/>
              </a:rPr>
              <a:t>keçirilməsi</a:t>
            </a:r>
            <a:r>
              <a:rPr lang="en-US" sz="4200" b="1" dirty="0" smtClean="0">
                <a:latin typeface="Times New Roman" pitchFamily="18" charset="0"/>
                <a:cs typeface="Times New Roman" pitchFamily="18" charset="0"/>
              </a:rPr>
              <a:t>;</a:t>
            </a:r>
            <a:endParaRPr lang="az-Latn-AZ" sz="4200" b="1" dirty="0" smtClean="0">
              <a:latin typeface="Times New Roman" pitchFamily="18" charset="0"/>
              <a:cs typeface="Times New Roman" pitchFamily="18" charset="0"/>
            </a:endParaRPr>
          </a:p>
          <a:p>
            <a:pPr marL="514350" indent="-514350">
              <a:buFont typeface="+mj-lt"/>
              <a:buAutoNum type="arabicPeriod"/>
            </a:pPr>
            <a:r>
              <a:rPr lang="az-Latn-AZ" sz="4200" b="1" dirty="0" smtClean="0">
                <a:latin typeface="Times New Roman" pitchFamily="18" charset="0"/>
                <a:cs typeface="Times New Roman" pitchFamily="18" charset="0"/>
              </a:rPr>
              <a:t>Müvafiq sənədlərin hazırlanması;</a:t>
            </a:r>
            <a:endParaRPr lang="az-Latn-AZ" sz="4200" b="1" dirty="0">
              <a:latin typeface="Times New Roman" pitchFamily="18" charset="0"/>
              <a:cs typeface="Times New Roman" pitchFamily="18" charset="0"/>
            </a:endParaRPr>
          </a:p>
          <a:p>
            <a:pPr marL="514350" indent="-514350">
              <a:buFont typeface="+mj-lt"/>
              <a:buAutoNum type="arabicPeriod"/>
            </a:pPr>
            <a:r>
              <a:rPr lang="az-Latn-AZ" sz="4200" b="1" dirty="0" smtClean="0">
                <a:latin typeface="Times New Roman" pitchFamily="18" charset="0"/>
                <a:cs typeface="Times New Roman" pitchFamily="18" charset="0"/>
              </a:rPr>
              <a:t>Müəllimlərin </a:t>
            </a:r>
            <a:r>
              <a:rPr lang="az-Latn-AZ" sz="4200" b="1" dirty="0">
                <a:latin typeface="Times New Roman" pitchFamily="18" charset="0"/>
                <a:cs typeface="Times New Roman" pitchFamily="18" charset="0"/>
              </a:rPr>
              <a:t>mübadilədən əvvəl, mübadilə ərzində və mübadilə sonrası proseslər haqqında məlumatlandırılması.Həmçinin </a:t>
            </a:r>
            <a:r>
              <a:rPr lang="az-Latn-AZ" sz="4200" b="1" dirty="0" smtClean="0">
                <a:latin typeface="Times New Roman" pitchFamily="18" charset="0"/>
                <a:cs typeface="Times New Roman" pitchFamily="18" charset="0"/>
              </a:rPr>
              <a:t>müəllimlərin </a:t>
            </a:r>
            <a:r>
              <a:rPr lang="az-Latn-AZ" sz="4200" b="1" dirty="0">
                <a:latin typeface="Times New Roman" pitchFamily="18" charset="0"/>
                <a:cs typeface="Times New Roman" pitchFamily="18" charset="0"/>
              </a:rPr>
              <a:t>universitetlərin uyğun </a:t>
            </a:r>
            <a:r>
              <a:rPr lang="az-Latn-AZ" sz="4200" b="1" dirty="0" smtClean="0">
                <a:latin typeface="Times New Roman" pitchFamily="18" charset="0"/>
                <a:cs typeface="Times New Roman" pitchFamily="18" charset="0"/>
              </a:rPr>
              <a:t>qonaq </a:t>
            </a:r>
            <a:r>
              <a:rPr lang="az-Latn-AZ" sz="4200" b="1" dirty="0">
                <a:latin typeface="Times New Roman" pitchFamily="18" charset="0"/>
                <a:cs typeface="Times New Roman" pitchFamily="18" charset="0"/>
              </a:rPr>
              <a:t>və ya sosial evlərində qeydiyyatına köməklik </a:t>
            </a:r>
            <a:r>
              <a:rPr lang="az-Latn-AZ" sz="4200" b="1" dirty="0" smtClean="0">
                <a:latin typeface="Times New Roman" pitchFamily="18" charset="0"/>
                <a:cs typeface="Times New Roman" pitchFamily="18" charset="0"/>
              </a:rPr>
              <a:t>göstərilməsi</a:t>
            </a:r>
            <a:r>
              <a:rPr lang="en-US" sz="4200" b="1" dirty="0" smtClean="0">
                <a:latin typeface="Times New Roman" pitchFamily="18" charset="0"/>
                <a:cs typeface="Times New Roman" pitchFamily="18" charset="0"/>
              </a:rPr>
              <a:t>;</a:t>
            </a:r>
            <a:endParaRPr lang="az-Latn-AZ" sz="4200" b="1" dirty="0">
              <a:latin typeface="Times New Roman" pitchFamily="18" charset="0"/>
              <a:cs typeface="Times New Roman" pitchFamily="18" charset="0"/>
            </a:endParaRPr>
          </a:p>
          <a:p>
            <a:pPr marL="514350" indent="-514350">
              <a:buFont typeface="+mj-lt"/>
              <a:buAutoNum type="arabicPeriod"/>
            </a:pPr>
            <a:r>
              <a:rPr lang="az-Latn-AZ" sz="4200" b="1" dirty="0" smtClean="0">
                <a:latin typeface="Times New Roman" pitchFamily="18" charset="0"/>
                <a:cs typeface="Times New Roman" pitchFamily="18" charset="0"/>
              </a:rPr>
              <a:t>Ərizə ilə UNEC-rektoruna ezamiyyə üçün müraciət</a:t>
            </a:r>
            <a:r>
              <a:rPr lang="en-US" sz="4200" b="1" dirty="0">
                <a:latin typeface="Times New Roman" pitchFamily="18" charset="0"/>
                <a:cs typeface="Times New Roman" pitchFamily="18" charset="0"/>
              </a:rPr>
              <a:t>.</a:t>
            </a:r>
            <a:endParaRPr lang="az-Latn-AZ" sz="4200" b="1" dirty="0">
              <a:latin typeface="Times New Roman" pitchFamily="18" charset="0"/>
              <a:cs typeface="Times New Roman" pitchFamily="18" charset="0"/>
            </a:endParaRPr>
          </a:p>
          <a:p>
            <a:pPr marL="0" indent="0">
              <a:buNone/>
            </a:pPr>
            <a:endParaRPr lang="az-Latn-AZ" dirty="0" smtClean="0"/>
          </a:p>
        </p:txBody>
      </p:sp>
    </p:spTree>
    <p:extLst>
      <p:ext uri="{BB962C8B-B14F-4D97-AF65-F5344CB8AC3E}">
        <p14:creationId xmlns:p14="http://schemas.microsoft.com/office/powerpoint/2010/main" val="41955209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az-Latn-AZ" b="1" dirty="0" smtClean="0">
                <a:solidFill>
                  <a:srgbClr val="C00000"/>
                </a:solidFill>
                <a:latin typeface="Times New Roman" pitchFamily="18" charset="0"/>
                <a:cs typeface="Times New Roman" pitchFamily="18" charset="0"/>
              </a:rPr>
              <a:t>FAYDALI LİNKLƏR</a:t>
            </a:r>
            <a:endParaRPr lang="tr-TR" b="1" dirty="0">
              <a:solidFill>
                <a:srgbClr val="C00000"/>
              </a:solidFill>
              <a:latin typeface="Times New Roman" pitchFamily="18" charset="0"/>
              <a:cs typeface="Times New Roman" pitchFamily="18" charset="0"/>
            </a:endParaRPr>
          </a:p>
        </p:txBody>
      </p:sp>
      <p:sp>
        <p:nvSpPr>
          <p:cNvPr id="3" name="İçerik Yer Tutucusu 2"/>
          <p:cNvSpPr>
            <a:spLocks noGrp="1"/>
          </p:cNvSpPr>
          <p:nvPr>
            <p:ph idx="1"/>
          </p:nvPr>
        </p:nvSpPr>
        <p:spPr>
          <a:xfrm>
            <a:off x="179512" y="1412776"/>
            <a:ext cx="8712968" cy="4896544"/>
          </a:xfrm>
        </p:spPr>
        <p:txBody>
          <a:bodyPr>
            <a:normAutofit/>
          </a:bodyPr>
          <a:lstStyle/>
          <a:p>
            <a:pPr marL="539496" indent="-457200"/>
            <a:r>
              <a:rPr lang="az-Latn-AZ" dirty="0" smtClean="0">
                <a:latin typeface="Times New Roman" pitchFamily="18" charset="0"/>
                <a:cs typeface="Times New Roman" pitchFamily="18" charset="0"/>
              </a:rPr>
              <a:t>Unec.edu.az</a:t>
            </a:r>
          </a:p>
          <a:p>
            <a:pPr marL="539496" indent="-457200"/>
            <a:r>
              <a:rPr lang="az-Latn-AZ" dirty="0">
                <a:latin typeface="Times New Roman" pitchFamily="18" charset="0"/>
                <a:cs typeface="Times New Roman" pitchFamily="18" charset="0"/>
              </a:rPr>
              <a:t>N</a:t>
            </a:r>
            <a:r>
              <a:rPr lang="az-Latn-AZ" dirty="0" smtClean="0">
                <a:latin typeface="Times New Roman" pitchFamily="18" charset="0"/>
                <a:cs typeface="Times New Roman" pitchFamily="18" charset="0"/>
              </a:rPr>
              <a:t>ews.unec.edu.az/elan</a:t>
            </a:r>
          </a:p>
          <a:p>
            <a:pPr marL="539496" indent="-457200"/>
            <a:r>
              <a:rPr lang="az-Latn-AZ" dirty="0" smtClean="0">
                <a:latin typeface="Times New Roman" pitchFamily="18" charset="0"/>
                <a:cs typeface="Times New Roman" pitchFamily="18" charset="0"/>
              </a:rPr>
              <a:t>Mevlana.yok.gov.tr</a:t>
            </a:r>
          </a:p>
          <a:p>
            <a:pPr marL="539496" indent="-457200"/>
            <a:r>
              <a:rPr lang="az-Latn-AZ" dirty="0">
                <a:latin typeface="Times New Roman" pitchFamily="18" charset="0"/>
                <a:cs typeface="Times New Roman" pitchFamily="18" charset="0"/>
              </a:rPr>
              <a:t>Facebook- UNEC International Alumni</a:t>
            </a:r>
          </a:p>
          <a:p>
            <a:pPr marL="539496" indent="-457200"/>
            <a:r>
              <a:rPr lang="az-Latn-AZ" dirty="0">
                <a:latin typeface="Times New Roman" pitchFamily="18" charset="0"/>
                <a:cs typeface="Times New Roman" pitchFamily="18" charset="0"/>
              </a:rPr>
              <a:t>Facebook- </a:t>
            </a:r>
            <a:r>
              <a:rPr lang="en-US" dirty="0">
                <a:latin typeface="Times New Roman" pitchFamily="18" charset="0"/>
                <a:cs typeface="Times New Roman" pitchFamily="18" charset="0"/>
              </a:rPr>
              <a:t>Azerbaijan State University of  Economics</a:t>
            </a:r>
            <a:endParaRPr lang="tr-TR" dirty="0">
              <a:latin typeface="Times New Roman" pitchFamily="18" charset="0"/>
              <a:cs typeface="Times New Roman" pitchFamily="18" charset="0"/>
            </a:endParaRPr>
          </a:p>
          <a:p>
            <a:pPr marL="82296" indent="0">
              <a:buNone/>
            </a:pPr>
            <a:endParaRPr lang="tr-TR"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2984290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rgbClr val="C00000"/>
                </a:solidFill>
                <a:latin typeface="Times New Roman" pitchFamily="18" charset="0"/>
                <a:cs typeface="Times New Roman" pitchFamily="18" charset="0"/>
              </a:rPr>
              <a:t>MEVLANA </a:t>
            </a:r>
            <a:r>
              <a:rPr lang="az-Latn-AZ" b="1" dirty="0" smtClean="0">
                <a:solidFill>
                  <a:srgbClr val="C00000"/>
                </a:solidFill>
                <a:latin typeface="Times New Roman" pitchFamily="18" charset="0"/>
                <a:cs typeface="Times New Roman" pitchFamily="18" charset="0"/>
              </a:rPr>
              <a:t>MÜBADİLƏ PROQRAMI</a:t>
            </a:r>
            <a:endParaRPr lang="tr-TR" b="1" dirty="0">
              <a:solidFill>
                <a:srgbClr val="C00000"/>
              </a:solidFill>
              <a:latin typeface="Times New Roman" pitchFamily="18" charset="0"/>
              <a:cs typeface="Times New Roman" pitchFamily="18" charset="0"/>
            </a:endParaRPr>
          </a:p>
        </p:txBody>
      </p:sp>
      <p:sp>
        <p:nvSpPr>
          <p:cNvPr id="3" name="İçerik Yer Tutucusu 2"/>
          <p:cNvSpPr>
            <a:spLocks noGrp="1"/>
          </p:cNvSpPr>
          <p:nvPr>
            <p:ph idx="1"/>
          </p:nvPr>
        </p:nvSpPr>
        <p:spPr/>
        <p:txBody>
          <a:bodyPr>
            <a:normAutofit/>
          </a:bodyPr>
          <a:lstStyle/>
          <a:p>
            <a:pPr algn="ctr"/>
            <a:r>
              <a:rPr lang="tr-TR" sz="2800" b="1" dirty="0">
                <a:latin typeface="Times New Roman" pitchFamily="18" charset="0"/>
                <a:cs typeface="Times New Roman" pitchFamily="18" charset="0"/>
              </a:rPr>
              <a:t>Mevlana </a:t>
            </a:r>
            <a:r>
              <a:rPr lang="az-Latn-AZ" sz="2800" b="1" dirty="0" smtClean="0">
                <a:latin typeface="Times New Roman" pitchFamily="18" charset="0"/>
                <a:cs typeface="Times New Roman" pitchFamily="18" charset="0"/>
              </a:rPr>
              <a:t>Mübadilə Proqramı</a:t>
            </a:r>
            <a:r>
              <a:rPr lang="tr-TR" sz="2800" b="1" dirty="0" smtClean="0">
                <a:latin typeface="Times New Roman" pitchFamily="18" charset="0"/>
                <a:cs typeface="Times New Roman" pitchFamily="18" charset="0"/>
              </a:rPr>
              <a:t>, </a:t>
            </a:r>
            <a:r>
              <a:rPr lang="az-Latn-AZ" sz="2800" b="1" dirty="0" smtClean="0">
                <a:latin typeface="Times New Roman" pitchFamily="18" charset="0"/>
                <a:cs typeface="Times New Roman" pitchFamily="18" charset="0"/>
              </a:rPr>
              <a:t>Türkiyədə yerləşən ali təhsil müəssisələri ilə xaricdə yerləşən ali təhsil olcaqları arasında tələbə və müəllim mübadiləsini həyata keçirən bir proqramdır.</a:t>
            </a:r>
            <a:endParaRPr lang="tr-TR" sz="2800" b="1" dirty="0" smtClean="0">
              <a:latin typeface="Times New Roman" pitchFamily="18" charset="0"/>
              <a:cs typeface="Times New Roman" pitchFamily="18" charset="0"/>
            </a:endParaRPr>
          </a:p>
          <a:p>
            <a:pPr algn="ctr"/>
            <a:r>
              <a:rPr lang="az-Latn-AZ" sz="2800" b="1" dirty="0" smtClean="0">
                <a:latin typeface="Times New Roman" pitchFamily="18" charset="0"/>
                <a:cs typeface="Times New Roman" pitchFamily="18" charset="0"/>
              </a:rPr>
              <a:t>Türkiyənin Ali Təhsil Şurası (Yök) tərəfindən koordinasiya edilir və maliyyələşdirilir.</a:t>
            </a:r>
            <a:endParaRPr lang="tr-TR" sz="2800" b="1" dirty="0" smtClean="0">
              <a:latin typeface="Times New Roman" pitchFamily="18" charset="0"/>
              <a:cs typeface="Times New Roman" pitchFamily="18" charset="0"/>
            </a:endParaRPr>
          </a:p>
          <a:p>
            <a:pPr algn="ctr"/>
            <a:r>
              <a:rPr lang="az-Latn-AZ" b="1" dirty="0" smtClean="0">
                <a:latin typeface="Times New Roman" pitchFamily="18" charset="0"/>
                <a:cs typeface="Times New Roman" pitchFamily="18" charset="0"/>
              </a:rPr>
              <a:t>UNEC 2013-cü ildən bəri bu proqrama qoşulmuşdur.</a:t>
            </a:r>
            <a:endParaRPr lang="tr-TR" b="1" dirty="0">
              <a:latin typeface="Times New Roman" pitchFamily="18" charset="0"/>
              <a:cs typeface="Times New Roman" pitchFamily="18" charset="0"/>
            </a:endParaRPr>
          </a:p>
          <a:p>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13777290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298378"/>
          </a:xfrm>
        </p:spPr>
        <p:txBody>
          <a:bodyPr>
            <a:normAutofit fontScale="90000"/>
          </a:bodyPr>
          <a:lstStyle/>
          <a:p>
            <a:pPr marL="0" indent="0"/>
            <a:r>
              <a:rPr lang="az-Latn-AZ" sz="8800" dirty="0" smtClean="0">
                <a:solidFill>
                  <a:srgbClr val="C00000"/>
                </a:solidFill>
              </a:rPr>
              <a:t/>
            </a:r>
            <a:br>
              <a:rPr lang="az-Latn-AZ" sz="8800" dirty="0" smtClean="0">
                <a:solidFill>
                  <a:srgbClr val="C00000"/>
                </a:solidFill>
              </a:rPr>
            </a:br>
            <a:r>
              <a:rPr lang="az-Latn-AZ" sz="8800" dirty="0">
                <a:solidFill>
                  <a:srgbClr val="C00000"/>
                </a:solidFill>
              </a:rPr>
              <a:t/>
            </a:r>
            <a:br>
              <a:rPr lang="az-Latn-AZ" sz="8800" dirty="0">
                <a:solidFill>
                  <a:srgbClr val="C00000"/>
                </a:solidFill>
              </a:rPr>
            </a:br>
            <a:r>
              <a:rPr lang="az-Latn-AZ" sz="8900" dirty="0">
                <a:solidFill>
                  <a:srgbClr val="C00000"/>
                </a:solidFill>
                <a:latin typeface="Times New Roman" pitchFamily="18" charset="0"/>
                <a:ea typeface="+mn-ea"/>
                <a:cs typeface="Times New Roman" pitchFamily="18" charset="0"/>
              </a:rPr>
              <a:t>Diqqətinizə görə </a:t>
            </a:r>
            <a:r>
              <a:rPr lang="az-Latn-AZ" sz="8900" dirty="0" smtClean="0">
                <a:solidFill>
                  <a:srgbClr val="C00000"/>
                </a:solidFill>
                <a:latin typeface="Times New Roman" pitchFamily="18" charset="0"/>
                <a:ea typeface="+mn-ea"/>
                <a:cs typeface="Times New Roman" pitchFamily="18" charset="0"/>
              </a:rPr>
              <a:t>təşəkkürlər!</a:t>
            </a:r>
            <a:endParaRPr lang="az-Latn-AZ" sz="8900" dirty="0">
              <a:solidFill>
                <a:srgbClr val="C00000"/>
              </a:solidFill>
              <a:latin typeface="Times New Roman" pitchFamily="18" charset="0"/>
              <a:ea typeface="+mn-ea"/>
              <a:cs typeface="Times New Roman" pitchFamily="18" charset="0"/>
            </a:endParaRPr>
          </a:p>
        </p:txBody>
      </p:sp>
      <p:sp>
        <p:nvSpPr>
          <p:cNvPr id="3" name="Объект 2"/>
          <p:cNvSpPr>
            <a:spLocks noGrp="1"/>
          </p:cNvSpPr>
          <p:nvPr>
            <p:ph idx="1"/>
          </p:nvPr>
        </p:nvSpPr>
        <p:spPr>
          <a:xfrm>
            <a:off x="457200" y="4581128"/>
            <a:ext cx="8229600" cy="1545035"/>
          </a:xfrm>
        </p:spPr>
        <p:txBody>
          <a:bodyPr>
            <a:normAutofit/>
          </a:bodyPr>
          <a:lstStyle/>
          <a:p>
            <a:pPr marL="0" indent="0" algn="ctr">
              <a:buNone/>
            </a:pPr>
            <a:r>
              <a:rPr lang="az-Latn-AZ" dirty="0">
                <a:latin typeface="Times New Roman" pitchFamily="18" charset="0"/>
                <a:cs typeface="Times New Roman" pitchFamily="18" charset="0"/>
              </a:rPr>
              <a:t>Hazırladı: Pərvin Paşayeva.</a:t>
            </a:r>
            <a:br>
              <a:rPr lang="az-Latn-AZ" dirty="0">
                <a:latin typeface="Times New Roman" pitchFamily="18" charset="0"/>
                <a:cs typeface="Times New Roman" pitchFamily="18" charset="0"/>
              </a:rPr>
            </a:br>
            <a:r>
              <a:rPr lang="az-Latn-AZ" dirty="0">
                <a:latin typeface="Times New Roman" pitchFamily="18" charset="0"/>
                <a:cs typeface="Times New Roman" pitchFamily="18" charset="0"/>
              </a:rPr>
              <a:t> Beynəlxalq əməkdaşlıq departamenti</a:t>
            </a:r>
          </a:p>
        </p:txBody>
      </p:sp>
    </p:spTree>
    <p:extLst>
      <p:ext uri="{BB962C8B-B14F-4D97-AF65-F5344CB8AC3E}">
        <p14:creationId xmlns:p14="http://schemas.microsoft.com/office/powerpoint/2010/main" val="16391940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az-Latn-AZ" b="1" dirty="0" smtClean="0">
                <a:latin typeface="Times New Roman" pitchFamily="18" charset="0"/>
                <a:cs typeface="Times New Roman" pitchFamily="18" charset="0"/>
              </a:rPr>
              <a:t>Hansi universitetlərə getmək olar?</a:t>
            </a:r>
            <a:endParaRPr lang="tr-TR" b="1" dirty="0">
              <a:latin typeface="Times New Roman" pitchFamily="18" charset="0"/>
              <a:cs typeface="Times New Roman" pitchFamily="18" charset="0"/>
            </a:endParaRPr>
          </a:p>
        </p:txBody>
      </p:sp>
      <p:sp>
        <p:nvSpPr>
          <p:cNvPr id="3" name="İçerik Yer Tutucusu 2"/>
          <p:cNvSpPr>
            <a:spLocks noGrp="1"/>
          </p:cNvSpPr>
          <p:nvPr>
            <p:ph idx="1"/>
          </p:nvPr>
        </p:nvSpPr>
        <p:spPr>
          <a:xfrm>
            <a:off x="107504" y="1600200"/>
            <a:ext cx="8928992" cy="4525963"/>
          </a:xfrm>
        </p:spPr>
        <p:txBody>
          <a:bodyPr/>
          <a:lstStyle/>
          <a:p>
            <a:pPr marL="82296" indent="0">
              <a:buNone/>
            </a:pPr>
            <a:endParaRPr lang="tr-TR" dirty="0" smtClean="0">
              <a:latin typeface="Times New Roman" pitchFamily="18" charset="0"/>
              <a:cs typeface="Times New Roman" pitchFamily="18" charset="0"/>
            </a:endParaRPr>
          </a:p>
          <a:p>
            <a:pPr marL="82296" indent="0" algn="ctr">
              <a:buNone/>
            </a:pPr>
            <a:r>
              <a:rPr lang="az-Latn-AZ" b="1" dirty="0" smtClean="0">
                <a:latin typeface="Times New Roman" pitchFamily="18" charset="0"/>
                <a:cs typeface="Times New Roman" pitchFamily="18" charset="0"/>
              </a:rPr>
              <a:t>UNEC ilə müqaviləsi olan Türkiyə Universitetlərinə.</a:t>
            </a:r>
          </a:p>
          <a:p>
            <a:pPr marL="82296" indent="0" algn="ctr">
              <a:buNone/>
            </a:pPr>
            <a:r>
              <a:rPr lang="az-Latn-AZ" b="1" dirty="0" smtClean="0">
                <a:latin typeface="Times New Roman" pitchFamily="18" charset="0"/>
                <a:cs typeface="Times New Roman" pitchFamily="18" charset="0"/>
              </a:rPr>
              <a:t>UNEC-in 48 universitetlə əməkdaşlıq əlaqəsi mövcuddur.</a:t>
            </a:r>
          </a:p>
          <a:p>
            <a:pPr marL="82296" indent="0" algn="ctr">
              <a:buNone/>
            </a:pPr>
            <a:endParaRPr lang="tr-TR" dirty="0">
              <a:latin typeface="Times New Roman" pitchFamily="18" charset="0"/>
              <a:cs typeface="Times New Roman" pitchFamily="18" charset="0"/>
            </a:endParaRPr>
          </a:p>
          <a:p>
            <a:pPr marL="82296" indent="0">
              <a:buNone/>
            </a:pPr>
            <a:endParaRPr lang="tr-TR"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409855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az-Latn-AZ" sz="3600" b="1" dirty="0" smtClean="0">
                <a:latin typeface="Times New Roman" pitchFamily="18" charset="0"/>
                <a:cs typeface="Times New Roman" pitchFamily="18" charset="0"/>
              </a:rPr>
              <a:t>MÜBADİLƏNİN MÜDDƏTİ</a:t>
            </a:r>
            <a:endParaRPr lang="tr-TR" sz="3600" b="1" dirty="0">
              <a:latin typeface="Times New Roman" pitchFamily="18" charset="0"/>
              <a:cs typeface="Times New Roman" pitchFamily="18" charset="0"/>
            </a:endParaRPr>
          </a:p>
        </p:txBody>
      </p:sp>
      <p:sp>
        <p:nvSpPr>
          <p:cNvPr id="3" name="İçerik Yer Tutucusu 2"/>
          <p:cNvSpPr>
            <a:spLocks noGrp="1"/>
          </p:cNvSpPr>
          <p:nvPr>
            <p:ph idx="1"/>
          </p:nvPr>
        </p:nvSpPr>
        <p:spPr/>
        <p:txBody>
          <a:bodyPr>
            <a:normAutofit/>
          </a:bodyPr>
          <a:lstStyle/>
          <a:p>
            <a:r>
              <a:rPr lang="az-Latn-AZ" sz="2800" b="1" dirty="0" smtClean="0">
                <a:latin typeface="Times New Roman" pitchFamily="18" charset="0"/>
                <a:cs typeface="Times New Roman" pitchFamily="18" charset="0"/>
              </a:rPr>
              <a:t>Mübadilədə tələbələr ən az 1 ən çox </a:t>
            </a:r>
            <a:r>
              <a:rPr lang="az-Latn-AZ" sz="2800" b="1" dirty="0">
                <a:latin typeface="Times New Roman" pitchFamily="18" charset="0"/>
                <a:cs typeface="Times New Roman" pitchFamily="18" charset="0"/>
              </a:rPr>
              <a:t>2 semestr iştirak </a:t>
            </a:r>
            <a:r>
              <a:rPr lang="az-Latn-AZ" sz="2800" b="1" dirty="0" smtClean="0">
                <a:latin typeface="Times New Roman" pitchFamily="18" charset="0"/>
                <a:cs typeface="Times New Roman" pitchFamily="18" charset="0"/>
              </a:rPr>
              <a:t>edə bilərlər. Yalnız 1-ci semestr təqaüd ödənilir. 2-ci semestr təhsil almağı hər iki universitetin razılığı olduğu təqdirdə tələbə özü seçir.</a:t>
            </a:r>
            <a:endParaRPr lang="tr-TR" sz="2800" b="1" dirty="0" smtClean="0">
              <a:latin typeface="Times New Roman" pitchFamily="18" charset="0"/>
              <a:cs typeface="Times New Roman" pitchFamily="18" charset="0"/>
            </a:endParaRPr>
          </a:p>
          <a:p>
            <a:pPr marL="0" indent="0">
              <a:buNone/>
            </a:pPr>
            <a:endParaRPr lang="tr-TR" sz="2800" b="1" dirty="0">
              <a:latin typeface="Times New Roman" pitchFamily="18" charset="0"/>
              <a:cs typeface="Times New Roman" pitchFamily="18" charset="0"/>
            </a:endParaRPr>
          </a:p>
          <a:p>
            <a:r>
              <a:rPr lang="az-Latn-AZ" sz="2800" b="1" dirty="0">
                <a:latin typeface="Times New Roman" pitchFamily="18" charset="0"/>
                <a:cs typeface="Times New Roman" pitchFamily="18" charset="0"/>
              </a:rPr>
              <a:t>Mübadilədə iştirak edən </a:t>
            </a:r>
            <a:r>
              <a:rPr lang="az-Latn-AZ" sz="2800" b="1" dirty="0" smtClean="0">
                <a:latin typeface="Times New Roman" pitchFamily="18" charset="0"/>
                <a:cs typeface="Times New Roman" pitchFamily="18" charset="0"/>
              </a:rPr>
              <a:t>müəllimlər ən </a:t>
            </a:r>
            <a:r>
              <a:rPr lang="az-Latn-AZ" sz="2800" b="1" dirty="0">
                <a:latin typeface="Times New Roman" pitchFamily="18" charset="0"/>
                <a:cs typeface="Times New Roman" pitchFamily="18" charset="0"/>
              </a:rPr>
              <a:t>az </a:t>
            </a:r>
            <a:r>
              <a:rPr lang="az-Latn-AZ" sz="2800" b="1" dirty="0" smtClean="0">
                <a:latin typeface="Times New Roman" pitchFamily="18" charset="0"/>
                <a:cs typeface="Times New Roman" pitchFamily="18" charset="0"/>
              </a:rPr>
              <a:t>14 gün, ən </a:t>
            </a:r>
            <a:r>
              <a:rPr lang="az-Latn-AZ" sz="2800" b="1" dirty="0">
                <a:latin typeface="Times New Roman" pitchFamily="18" charset="0"/>
                <a:cs typeface="Times New Roman" pitchFamily="18" charset="0"/>
              </a:rPr>
              <a:t>çox </a:t>
            </a:r>
            <a:r>
              <a:rPr lang="az-Latn-AZ" sz="2800" b="1" dirty="0" smtClean="0">
                <a:latin typeface="Times New Roman" pitchFamily="18" charset="0"/>
                <a:cs typeface="Times New Roman" pitchFamily="18" charset="0"/>
              </a:rPr>
              <a:t>3 ay mübadilədə iştirak edə bilər.</a:t>
            </a:r>
            <a:endParaRPr lang="tr-TR"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39182329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az-Latn-AZ" sz="4000" b="1" dirty="0" smtClean="0">
                <a:latin typeface="Times New Roman" pitchFamily="18" charset="0"/>
                <a:cs typeface="Times New Roman" pitchFamily="18" charset="0"/>
              </a:rPr>
              <a:t>KİMLƏR MÜRACİƏT EDƏ BİLƏR</a:t>
            </a:r>
            <a:endParaRPr lang="tr-TR" sz="4000" b="1" dirty="0">
              <a:latin typeface="Times New Roman" pitchFamily="18" charset="0"/>
              <a:cs typeface="Times New Roman" pitchFamily="18" charset="0"/>
            </a:endParaRPr>
          </a:p>
        </p:txBody>
      </p:sp>
      <p:sp>
        <p:nvSpPr>
          <p:cNvPr id="3" name="İçerik Yer Tutucusu 2"/>
          <p:cNvSpPr>
            <a:spLocks noGrp="1"/>
          </p:cNvSpPr>
          <p:nvPr>
            <p:ph idx="1"/>
          </p:nvPr>
        </p:nvSpPr>
        <p:spPr/>
        <p:txBody>
          <a:bodyPr>
            <a:normAutofit/>
          </a:bodyPr>
          <a:lstStyle/>
          <a:p>
            <a:pPr marL="82296" indent="0">
              <a:buNone/>
            </a:pPr>
            <a:endParaRPr lang="tr-TR" b="1" dirty="0" smtClean="0">
              <a:latin typeface="Times New Roman" pitchFamily="18" charset="0"/>
              <a:cs typeface="Times New Roman" pitchFamily="18" charset="0"/>
            </a:endParaRPr>
          </a:p>
          <a:p>
            <a:pPr marL="539496" indent="-457200"/>
            <a:r>
              <a:rPr lang="az-Latn-AZ" b="1" dirty="0" smtClean="0">
                <a:latin typeface="Times New Roman" pitchFamily="18" charset="0"/>
                <a:cs typeface="Times New Roman" pitchFamily="18" charset="0"/>
              </a:rPr>
              <a:t>UNEC-in bakavr, magistr və doktorant (dissertant) tələbələri.</a:t>
            </a:r>
            <a:endParaRPr lang="az-Latn-AZ" b="1" dirty="0">
              <a:latin typeface="Times New Roman" pitchFamily="18" charset="0"/>
              <a:cs typeface="Times New Roman" pitchFamily="18" charset="0"/>
            </a:endParaRPr>
          </a:p>
          <a:p>
            <a:pPr marL="539496" indent="-457200"/>
            <a:r>
              <a:rPr lang="az-Latn-AZ" b="1" dirty="0" smtClean="0">
                <a:latin typeface="Times New Roman" pitchFamily="18" charset="0"/>
                <a:cs typeface="Times New Roman" pitchFamily="18" charset="0"/>
              </a:rPr>
              <a:t>UNEC-in akademik </a:t>
            </a:r>
            <a:r>
              <a:rPr lang="az-Latn-AZ" b="1" dirty="0" smtClean="0">
                <a:latin typeface="Times New Roman" pitchFamily="18" charset="0"/>
                <a:cs typeface="Times New Roman" pitchFamily="18" charset="0"/>
              </a:rPr>
              <a:t>heyət </a:t>
            </a:r>
            <a:r>
              <a:rPr lang="az-Latn-AZ" b="1" dirty="0" smtClean="0">
                <a:latin typeface="Times New Roman" pitchFamily="18" charset="0"/>
                <a:cs typeface="Times New Roman" pitchFamily="18" charset="0"/>
              </a:rPr>
              <a:t>üzvləri</a:t>
            </a:r>
            <a:r>
              <a:rPr lang="en-US" b="1" dirty="0" smtClean="0">
                <a:latin typeface="Times New Roman" pitchFamily="18" charset="0"/>
                <a:cs typeface="Times New Roman" pitchFamily="18" charset="0"/>
              </a:rPr>
              <a:t>.</a:t>
            </a:r>
            <a:endParaRPr lang="tr-TR" b="1" dirty="0">
              <a:latin typeface="Times New Roman" pitchFamily="18" charset="0"/>
              <a:cs typeface="Times New Roman" pitchFamily="18" charset="0"/>
            </a:endParaRPr>
          </a:p>
        </p:txBody>
      </p:sp>
    </p:spTree>
    <p:extLst>
      <p:ext uri="{BB962C8B-B14F-4D97-AF65-F5344CB8AC3E}">
        <p14:creationId xmlns:p14="http://schemas.microsoft.com/office/powerpoint/2010/main" val="8323856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az-Latn-AZ" sz="4000" b="1" dirty="0" smtClean="0">
                <a:latin typeface="Times New Roman" pitchFamily="18" charset="0"/>
                <a:cs typeface="Times New Roman" pitchFamily="18" charset="0"/>
              </a:rPr>
              <a:t>TƏLƏBƏLƏR ÜÇÜN</a:t>
            </a:r>
            <a:br>
              <a:rPr lang="az-Latn-AZ" sz="4000" b="1" dirty="0" smtClean="0">
                <a:latin typeface="Times New Roman" pitchFamily="18" charset="0"/>
                <a:cs typeface="Times New Roman" pitchFamily="18" charset="0"/>
              </a:rPr>
            </a:br>
            <a:r>
              <a:rPr lang="az-Latn-AZ" sz="4000" b="1" dirty="0" smtClean="0">
                <a:latin typeface="Times New Roman" pitchFamily="18" charset="0"/>
                <a:cs typeface="Times New Roman" pitchFamily="18" charset="0"/>
              </a:rPr>
              <a:t>MÜRACİƏT </a:t>
            </a:r>
            <a:r>
              <a:rPr lang="az-Latn-AZ" sz="4000" b="1" dirty="0" smtClean="0">
                <a:latin typeface="Times New Roman" pitchFamily="18" charset="0"/>
                <a:cs typeface="Times New Roman" pitchFamily="18" charset="0"/>
              </a:rPr>
              <a:t>ŞƏRTLƏRİ</a:t>
            </a:r>
            <a:endParaRPr lang="tr-TR" sz="4000" b="1" dirty="0">
              <a:latin typeface="Times New Roman" pitchFamily="18" charset="0"/>
              <a:cs typeface="Times New Roman" pitchFamily="18" charset="0"/>
            </a:endParaRPr>
          </a:p>
        </p:txBody>
      </p:sp>
      <p:sp>
        <p:nvSpPr>
          <p:cNvPr id="3" name="İçerik Yer Tutucusu 2"/>
          <p:cNvSpPr>
            <a:spLocks noGrp="1"/>
          </p:cNvSpPr>
          <p:nvPr>
            <p:ph idx="1"/>
          </p:nvPr>
        </p:nvSpPr>
        <p:spPr>
          <a:xfrm>
            <a:off x="107504" y="1484784"/>
            <a:ext cx="8784976" cy="4525963"/>
          </a:xfrm>
        </p:spPr>
        <p:txBody>
          <a:bodyPr>
            <a:normAutofit fontScale="92500" lnSpcReduction="10000"/>
          </a:bodyPr>
          <a:lstStyle/>
          <a:p>
            <a:r>
              <a:rPr lang="az-Latn-AZ" b="1" dirty="0">
                <a:latin typeface="Times New Roman" pitchFamily="18" charset="0"/>
                <a:cs typeface="Times New Roman" pitchFamily="18" charset="0"/>
              </a:rPr>
              <a:t>Tələbə UNEC-in bakavr, magistr və ya doktorantura (dissertantura) təhsil pilləsində </a:t>
            </a:r>
            <a:r>
              <a:rPr lang="az-Latn-AZ" b="1" dirty="0" smtClean="0">
                <a:latin typeface="Times New Roman" pitchFamily="18" charset="0"/>
                <a:cs typeface="Times New Roman" pitchFamily="18" charset="0"/>
              </a:rPr>
              <a:t>oxumalı;</a:t>
            </a:r>
            <a:endParaRPr lang="az-Latn-AZ" b="1" dirty="0">
              <a:latin typeface="Times New Roman" pitchFamily="18" charset="0"/>
              <a:cs typeface="Times New Roman" pitchFamily="18" charset="0"/>
            </a:endParaRPr>
          </a:p>
          <a:p>
            <a:r>
              <a:rPr lang="en-US" b="1" dirty="0">
                <a:latin typeface="Times New Roman" pitchFamily="18" charset="0"/>
                <a:cs typeface="Times New Roman" pitchFamily="18" charset="0"/>
              </a:rPr>
              <a:t>Minimum </a:t>
            </a:r>
            <a:r>
              <a:rPr lang="en-US" b="1" dirty="0" err="1">
                <a:latin typeface="Times New Roman" pitchFamily="18" charset="0"/>
                <a:cs typeface="Times New Roman" pitchFamily="18" charset="0"/>
              </a:rPr>
              <a:t>orta</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bal</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tələb</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olunan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səviyyədə</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olmalı</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bakalavr</a:t>
            </a: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85</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magistr</a:t>
            </a:r>
            <a:r>
              <a:rPr lang="en-US" b="1" dirty="0">
                <a:latin typeface="Times New Roman" pitchFamily="18" charset="0"/>
                <a:cs typeface="Times New Roman" pitchFamily="18" charset="0"/>
              </a:rPr>
              <a:t> 80</a:t>
            </a:r>
            <a:r>
              <a:rPr lang="en-US" b="1" dirty="0" smtClean="0">
                <a:latin typeface="Times New Roman" pitchFamily="18" charset="0"/>
                <a:cs typeface="Times New Roman" pitchFamily="18" charset="0"/>
              </a:rPr>
              <a:t>);</a:t>
            </a:r>
            <a:endParaRPr lang="az-Latn-AZ" b="1" dirty="0" smtClean="0">
              <a:latin typeface="Times New Roman" pitchFamily="18" charset="0"/>
              <a:cs typeface="Times New Roman" pitchFamily="18" charset="0"/>
            </a:endParaRPr>
          </a:p>
          <a:p>
            <a:r>
              <a:rPr lang="az-Latn-AZ" b="1" dirty="0" smtClean="0">
                <a:latin typeface="Times New Roman" pitchFamily="18" charset="0"/>
                <a:cs typeface="Times New Roman" pitchFamily="18" charset="0"/>
              </a:rPr>
              <a:t>İngilis və ya türk dili biliyinə sahib olmalı;</a:t>
            </a:r>
            <a:endParaRPr lang="en-US" b="1" dirty="0">
              <a:latin typeface="Times New Roman" pitchFamily="18" charset="0"/>
              <a:cs typeface="Times New Roman" pitchFamily="18" charset="0"/>
            </a:endParaRPr>
          </a:p>
          <a:p>
            <a:r>
              <a:rPr lang="en-US" b="1" dirty="0" err="1">
                <a:latin typeface="Times New Roman" pitchFamily="18" charset="0"/>
                <a:cs typeface="Times New Roman" pitchFamily="18" charset="0"/>
              </a:rPr>
              <a:t>Tələbənin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akademik</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borcu</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olmamalı</a:t>
            </a:r>
            <a:r>
              <a:rPr lang="en-US" b="1" dirty="0">
                <a:latin typeface="Times New Roman" pitchFamily="18" charset="0"/>
                <a:cs typeface="Times New Roman" pitchFamily="18" charset="0"/>
              </a:rPr>
              <a:t>;</a:t>
            </a:r>
          </a:p>
          <a:p>
            <a:r>
              <a:rPr lang="en-US" b="1" dirty="0" err="1">
                <a:latin typeface="Times New Roman" pitchFamily="18" charset="0"/>
                <a:cs typeface="Times New Roman" pitchFamily="18" charset="0"/>
              </a:rPr>
              <a:t>Tələbənin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təhsil</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haqqı</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borcu</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olmamalı</a:t>
            </a:r>
            <a:r>
              <a:rPr lang="en-US" b="1" dirty="0">
                <a:latin typeface="Times New Roman" pitchFamily="18" charset="0"/>
                <a:cs typeface="Times New Roman" pitchFamily="18" charset="0"/>
              </a:rPr>
              <a:t>;</a:t>
            </a:r>
          </a:p>
          <a:p>
            <a:r>
              <a:rPr lang="en-US" b="1" dirty="0" err="1">
                <a:latin typeface="Times New Roman" pitchFamily="18" charset="0"/>
                <a:cs typeface="Times New Roman" pitchFamily="18" charset="0"/>
              </a:rPr>
              <a:t>Tələbənin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inzibati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tənbehi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olmamalı</a:t>
            </a:r>
            <a:r>
              <a:rPr lang="en-US" b="1" dirty="0">
                <a:latin typeface="Times New Roman" pitchFamily="18" charset="0"/>
                <a:cs typeface="Times New Roman" pitchFamily="18" charset="0"/>
              </a:rPr>
              <a:t>.</a:t>
            </a:r>
          </a:p>
        </p:txBody>
      </p:sp>
    </p:spTree>
    <p:extLst>
      <p:ext uri="{BB962C8B-B14F-4D97-AF65-F5344CB8AC3E}">
        <p14:creationId xmlns:p14="http://schemas.microsoft.com/office/powerpoint/2010/main" val="30611939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pPr marL="0" indent="0" algn="ctr">
              <a:buNone/>
            </a:pPr>
            <a:r>
              <a:rPr lang="az-Latn-AZ" b="1" dirty="0" smtClean="0">
                <a:latin typeface="Times New Roman" pitchFamily="18" charset="0"/>
                <a:cs typeface="Times New Roman" pitchFamily="18" charset="0"/>
              </a:rPr>
              <a:t>UNİVERSİTET DAXİLİ PROSESLƏR</a:t>
            </a:r>
            <a:endParaRPr lang="tr-TR" b="1" dirty="0" smtClean="0">
              <a:latin typeface="Times New Roman" pitchFamily="18" charset="0"/>
              <a:cs typeface="Times New Roman" pitchFamily="18" charset="0"/>
            </a:endParaRPr>
          </a:p>
          <a:p>
            <a:pPr marL="0" indent="0" algn="ctr">
              <a:buNone/>
            </a:pPr>
            <a:endParaRPr lang="tr-TR" dirty="0" smtClean="0">
              <a:latin typeface="Times New Roman" pitchFamily="18" charset="0"/>
              <a:cs typeface="Times New Roman" pitchFamily="18" charset="0"/>
            </a:endParaRPr>
          </a:p>
          <a:p>
            <a:r>
              <a:rPr lang="az-Latn-AZ" sz="2800" b="1" dirty="0" smtClean="0">
                <a:latin typeface="Times New Roman" pitchFamily="18" charset="0"/>
                <a:cs typeface="Times New Roman" pitchFamily="18" charset="0"/>
              </a:rPr>
              <a:t>UNEC-in Beynəlxalq əməkdaşlıq departamenti Türkiyənin Ali Təhsil Şurasının (YÖK) elanı əsasında Proqrama start verir.</a:t>
            </a:r>
          </a:p>
          <a:p>
            <a:r>
              <a:rPr lang="az-Latn-AZ" sz="2800" b="1" dirty="0" smtClean="0">
                <a:latin typeface="Times New Roman" pitchFamily="18" charset="0"/>
                <a:cs typeface="Times New Roman" pitchFamily="18" charset="0"/>
              </a:rPr>
              <a:t>Müraciətlərin </a:t>
            </a:r>
            <a:r>
              <a:rPr lang="az-Latn-AZ" sz="2800" b="1" dirty="0">
                <a:latin typeface="Times New Roman" pitchFamily="18" charset="0"/>
                <a:cs typeface="Times New Roman" pitchFamily="18" charset="0"/>
              </a:rPr>
              <a:t>qeydiyyatı </a:t>
            </a:r>
            <a:r>
              <a:rPr lang="az-Latn-AZ" sz="2800" b="1" dirty="0" smtClean="0">
                <a:latin typeface="Times New Roman" pitchFamily="18" charset="0"/>
                <a:cs typeface="Times New Roman" pitchFamily="18" charset="0"/>
              </a:rPr>
              <a:t>hər akademik tədris ilində bir dəfə (yanvar ayının sonu-fevral ayının əvvəli) aparılır.Nəticələr yay aylarında elan olunur. Mübadilə növbəti akademik tədris ilində həyata keçirilir.</a:t>
            </a:r>
          </a:p>
          <a:p>
            <a:r>
              <a:rPr lang="az-Latn-AZ" sz="2800" b="1" dirty="0" smtClean="0">
                <a:latin typeface="Times New Roman" pitchFamily="18" charset="0"/>
                <a:cs typeface="Times New Roman" pitchFamily="18" charset="0"/>
              </a:rPr>
              <a:t>Mübadiləyə gedən tələbələr qəbul olunduqları müvafiq universitet üzrə fənlərin uyğunlaşdırmasını təmin edir. Bu prosesdə fakultə dekanlığı və tyuyorların köməyi zəruridir.Mübadilə başa çatdıqdan sonra uyğunlaşdırılmış fənlər müvafiq komissya tərəfindən tanınmaq üçün yoxlanılır.</a:t>
            </a:r>
          </a:p>
        </p:txBody>
      </p:sp>
    </p:spTree>
    <p:extLst>
      <p:ext uri="{BB962C8B-B14F-4D97-AF65-F5344CB8AC3E}">
        <p14:creationId xmlns:p14="http://schemas.microsoft.com/office/powerpoint/2010/main" val="33536303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az-Latn-AZ" sz="3200" b="1" dirty="0" smtClean="0">
                <a:latin typeface="Times New Roman" pitchFamily="18" charset="0"/>
                <a:cs typeface="Times New Roman" pitchFamily="18" charset="0"/>
              </a:rPr>
              <a:t>MÜRACİƏT ÜÇÜN TƏLƏB OLUNAN SƏNƏDLƏR</a:t>
            </a:r>
            <a:endParaRPr lang="tr-TR" sz="3200" b="1" dirty="0">
              <a:latin typeface="Times New Roman" pitchFamily="18" charset="0"/>
              <a:cs typeface="Times New Roman" pitchFamily="18" charset="0"/>
            </a:endParaRPr>
          </a:p>
        </p:txBody>
      </p:sp>
      <p:sp>
        <p:nvSpPr>
          <p:cNvPr id="3" name="İçerik Yer Tutucusu 2"/>
          <p:cNvSpPr>
            <a:spLocks noGrp="1"/>
          </p:cNvSpPr>
          <p:nvPr>
            <p:ph idx="1"/>
          </p:nvPr>
        </p:nvSpPr>
        <p:spPr/>
        <p:txBody>
          <a:bodyPr>
            <a:noAutofit/>
          </a:bodyPr>
          <a:lstStyle/>
          <a:p>
            <a:pPr marL="0" indent="0">
              <a:buNone/>
            </a:pPr>
            <a:r>
              <a:rPr lang="en-US" sz="2400" dirty="0">
                <a:latin typeface="Times New Roman" pitchFamily="18" charset="0"/>
                <a:cs typeface="Times New Roman" pitchFamily="18" charset="0"/>
              </a:rPr>
              <a:t>1. </a:t>
            </a:r>
            <a:r>
              <a:rPr lang="en-US" sz="2400" b="1" dirty="0" err="1">
                <a:latin typeface="Times New Roman" pitchFamily="18" charset="0"/>
                <a:cs typeface="Times New Roman" pitchFamily="18" charset="0"/>
              </a:rPr>
              <a:t>Təhsil</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pilləsi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üzrə</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transkript</a:t>
            </a:r>
            <a:r>
              <a:rPr lang="en-US" sz="2400" b="1" dirty="0">
                <a:latin typeface="Times New Roman" pitchFamily="18" charset="0"/>
                <a:cs typeface="Times New Roman" pitchFamily="18" charset="0"/>
              </a:rPr>
              <a:t> (ÜOMG </a:t>
            </a:r>
            <a:r>
              <a:rPr lang="en-US" sz="2400" b="1" dirty="0" err="1">
                <a:latin typeface="Times New Roman" pitchFamily="18" charset="0"/>
                <a:cs typeface="Times New Roman" pitchFamily="18" charset="0"/>
              </a:rPr>
              <a:t>göstərilməklə</a:t>
            </a:r>
            <a:r>
              <a:rPr lang="en-US" sz="2400" b="1" dirty="0" smtClean="0">
                <a:latin typeface="Times New Roman" pitchFamily="18" charset="0"/>
                <a:cs typeface="Times New Roman" pitchFamily="18" charset="0"/>
              </a:rPr>
              <a:t>)</a:t>
            </a:r>
            <a:r>
              <a:rPr lang="az-Latn-AZ" sz="2400" b="1" dirty="0" smtClean="0">
                <a:latin typeface="Times New Roman" pitchFamily="18" charset="0"/>
                <a:cs typeface="Times New Roman" pitchFamily="18" charset="0"/>
              </a:rPr>
              <a:t>;</a:t>
            </a:r>
            <a:r>
              <a:rPr lang="en-US" sz="2400" b="1" dirty="0">
                <a:latin typeface="Times New Roman" pitchFamily="18" charset="0"/>
                <a:cs typeface="Times New Roman" pitchFamily="18" charset="0"/>
              </a:rPr>
              <a:t/>
            </a:r>
            <a:br>
              <a:rPr lang="en-US" sz="2400" b="1" dirty="0">
                <a:latin typeface="Times New Roman" pitchFamily="18" charset="0"/>
                <a:cs typeface="Times New Roman" pitchFamily="18" charset="0"/>
              </a:rPr>
            </a:br>
            <a:r>
              <a:rPr lang="en-US" sz="2400" b="1" dirty="0">
                <a:latin typeface="Times New Roman" pitchFamily="18" charset="0"/>
                <a:cs typeface="Times New Roman" pitchFamily="18" charset="0"/>
              </a:rPr>
              <a:t>2. </a:t>
            </a:r>
            <a:r>
              <a:rPr lang="en-US" sz="2400" b="1" dirty="0" err="1">
                <a:latin typeface="Times New Roman" pitchFamily="18" charset="0"/>
                <a:cs typeface="Times New Roman" pitchFamily="18" charset="0"/>
              </a:rPr>
              <a:t>Namizəd</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üçün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müraciət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forması</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hlinkClick r:id="rId2"/>
              </a:rPr>
              <a:t>Aday</a:t>
            </a:r>
            <a:r>
              <a:rPr lang="en-US" sz="2400" b="1" dirty="0">
                <a:latin typeface="Times New Roman" pitchFamily="18" charset="0"/>
                <a:cs typeface="Times New Roman" pitchFamily="18" charset="0"/>
                <a:hlinkClick r:id="rId2"/>
              </a:rPr>
              <a:t> </a:t>
            </a:r>
            <a:r>
              <a:rPr lang="en-US" sz="2400" b="1" dirty="0" err="1">
                <a:latin typeface="Times New Roman" pitchFamily="18" charset="0"/>
                <a:cs typeface="Times New Roman" pitchFamily="18" charset="0"/>
                <a:hlinkClick r:id="rId2"/>
              </a:rPr>
              <a:t>öğrenci</a:t>
            </a:r>
            <a:r>
              <a:rPr lang="en-US" sz="2400" b="1" dirty="0">
                <a:latin typeface="Times New Roman" pitchFamily="18" charset="0"/>
                <a:cs typeface="Times New Roman" pitchFamily="18" charset="0"/>
                <a:hlinkClick r:id="rId2"/>
              </a:rPr>
              <a:t> </a:t>
            </a:r>
            <a:r>
              <a:rPr lang="en-US" sz="2400" b="1" dirty="0" err="1">
                <a:latin typeface="Times New Roman" pitchFamily="18" charset="0"/>
                <a:cs typeface="Times New Roman" pitchFamily="18" charset="0"/>
                <a:hlinkClick r:id="rId2"/>
              </a:rPr>
              <a:t>başvuru</a:t>
            </a:r>
            <a:r>
              <a:rPr lang="en-US" sz="2400" b="1" dirty="0">
                <a:latin typeface="Times New Roman" pitchFamily="18" charset="0"/>
                <a:cs typeface="Times New Roman" pitchFamily="18" charset="0"/>
                <a:hlinkClick r:id="rId2"/>
              </a:rPr>
              <a:t> </a:t>
            </a:r>
            <a:r>
              <a:rPr lang="en-US" sz="2400" b="1" dirty="0" err="1">
                <a:latin typeface="Times New Roman" pitchFamily="18" charset="0"/>
                <a:cs typeface="Times New Roman" pitchFamily="18" charset="0"/>
                <a:hlinkClick r:id="rId2"/>
              </a:rPr>
              <a:t>formu</a:t>
            </a:r>
            <a:r>
              <a:rPr lang="en-US" sz="2400" b="1" dirty="0" smtClean="0">
                <a:latin typeface="Times New Roman" pitchFamily="18" charset="0"/>
                <a:cs typeface="Times New Roman" pitchFamily="18" charset="0"/>
              </a:rPr>
              <a:t>)</a:t>
            </a:r>
            <a:r>
              <a:rPr lang="az-Latn-AZ" sz="2400" b="1" dirty="0" smtClean="0">
                <a:latin typeface="Times New Roman" pitchFamily="18" charset="0"/>
                <a:cs typeface="Times New Roman" pitchFamily="18" charset="0"/>
              </a:rPr>
              <a:t>;</a:t>
            </a:r>
            <a:r>
              <a:rPr lang="en-US" sz="2400" b="1" dirty="0">
                <a:latin typeface="Times New Roman" pitchFamily="18" charset="0"/>
                <a:cs typeface="Times New Roman" pitchFamily="18" charset="0"/>
              </a:rPr>
              <a:t/>
            </a:r>
            <a:br>
              <a:rPr lang="en-US" sz="2400" b="1" dirty="0">
                <a:latin typeface="Times New Roman" pitchFamily="18" charset="0"/>
                <a:cs typeface="Times New Roman" pitchFamily="18" charset="0"/>
              </a:rPr>
            </a:br>
            <a:r>
              <a:rPr lang="en-US" sz="2400" b="1" dirty="0">
                <a:latin typeface="Times New Roman" pitchFamily="18" charset="0"/>
                <a:cs typeface="Times New Roman" pitchFamily="18" charset="0"/>
              </a:rPr>
              <a:t>3. </a:t>
            </a:r>
            <a:r>
              <a:rPr lang="en-US" sz="2400" b="1" dirty="0" err="1">
                <a:latin typeface="Times New Roman" pitchFamily="18" charset="0"/>
                <a:cs typeface="Times New Roman" pitchFamily="18" charset="0"/>
              </a:rPr>
              <a:t>Təhsil</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almaq</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istədiyi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dil</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haqqında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müvafiq</a:t>
            </a:r>
            <a:r>
              <a:rPr lang="en-US" sz="2400" b="1" dirty="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sənəd</a:t>
            </a: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Tələbənin</a:t>
            </a:r>
            <a:r>
              <a:rPr lang="en-US" sz="2400" b="1" dirty="0">
                <a:latin typeface="Times New Roman" pitchFamily="18" charset="0"/>
                <a:cs typeface="Times New Roman" pitchFamily="18" charset="0"/>
              </a:rPr>
              <a:t> UNEC-</a:t>
            </a:r>
            <a:r>
              <a:rPr lang="en-US" sz="2400" b="1" dirty="0" err="1">
                <a:latin typeface="Times New Roman" pitchFamily="18" charset="0"/>
                <a:cs typeface="Times New Roman" pitchFamily="18" charset="0"/>
              </a:rPr>
              <a:t>də</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ingilis</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və</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ya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türk</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dilində</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təhsilini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təsdiqləyən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arayış</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türk</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dilindən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hər</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hansı</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bir</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sertifikat</a:t>
            </a:r>
            <a:r>
              <a:rPr lang="en-US" sz="2400" b="1" dirty="0">
                <a:latin typeface="Times New Roman" pitchFamily="18" charset="0"/>
                <a:cs typeface="Times New Roman" pitchFamily="18" charset="0"/>
              </a:rPr>
              <a:t>, IELTS </a:t>
            </a:r>
            <a:r>
              <a:rPr lang="en-US" sz="2400" b="1" dirty="0" err="1">
                <a:latin typeface="Times New Roman" pitchFamily="18" charset="0"/>
                <a:cs typeface="Times New Roman" pitchFamily="18" charset="0"/>
              </a:rPr>
              <a:t>və</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ya</a:t>
            </a:r>
            <a:r>
              <a:rPr lang="en-US" sz="2400" b="1" dirty="0">
                <a:latin typeface="Times New Roman" pitchFamily="18" charset="0"/>
                <a:cs typeface="Times New Roman" pitchFamily="18" charset="0"/>
              </a:rPr>
              <a:t> TOEFL </a:t>
            </a:r>
            <a:r>
              <a:rPr lang="en-US" sz="2400" b="1" dirty="0" err="1">
                <a:latin typeface="Times New Roman" pitchFamily="18" charset="0"/>
                <a:cs typeface="Times New Roman" pitchFamily="18" charset="0"/>
              </a:rPr>
              <a:t>sertifikatı</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dil</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haqqında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sənəd</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mütləqdir</a:t>
            </a:r>
            <a:r>
              <a:rPr lang="en-US" sz="2400" b="1" dirty="0" smtClean="0">
                <a:latin typeface="Times New Roman" pitchFamily="18" charset="0"/>
                <a:cs typeface="Times New Roman" pitchFamily="18" charset="0"/>
              </a:rPr>
              <a:t>)</a:t>
            </a:r>
            <a:r>
              <a:rPr lang="az-Latn-AZ" sz="2400" b="1" dirty="0" smtClean="0">
                <a:latin typeface="Times New Roman" pitchFamily="18" charset="0"/>
                <a:cs typeface="Times New Roman" pitchFamily="18" charset="0"/>
              </a:rPr>
              <a:t>;</a:t>
            </a:r>
            <a:r>
              <a:rPr lang="en-US" sz="2400" b="1" dirty="0">
                <a:latin typeface="Times New Roman" pitchFamily="18" charset="0"/>
                <a:cs typeface="Times New Roman" pitchFamily="18" charset="0"/>
              </a:rPr>
              <a:t/>
            </a:r>
            <a:br>
              <a:rPr lang="en-US" sz="2400" b="1" dirty="0">
                <a:latin typeface="Times New Roman" pitchFamily="18" charset="0"/>
                <a:cs typeface="Times New Roman" pitchFamily="18" charset="0"/>
              </a:rPr>
            </a:br>
            <a:r>
              <a:rPr lang="en-US" sz="2400" b="1" dirty="0">
                <a:latin typeface="Times New Roman" pitchFamily="18" charset="0"/>
                <a:cs typeface="Times New Roman" pitchFamily="18" charset="0"/>
              </a:rPr>
              <a:t>4. </a:t>
            </a:r>
            <a:r>
              <a:rPr lang="en-US" sz="2400" b="1" dirty="0" smtClean="0">
                <a:latin typeface="Times New Roman" pitchFamily="18" charset="0"/>
                <a:cs typeface="Times New Roman" pitchFamily="18" charset="0"/>
              </a:rPr>
              <a:t>CV</a:t>
            </a:r>
            <a:r>
              <a:rPr lang="az-Latn-AZ" sz="2400" b="1" dirty="0" smtClean="0">
                <a:latin typeface="Times New Roman" pitchFamily="18" charset="0"/>
                <a:cs typeface="Times New Roman" pitchFamily="18" charset="0"/>
              </a:rPr>
              <a:t>;</a:t>
            </a:r>
            <a:r>
              <a:rPr lang="en-US" sz="2400" b="1" dirty="0">
                <a:latin typeface="Times New Roman" pitchFamily="18" charset="0"/>
                <a:cs typeface="Times New Roman" pitchFamily="18" charset="0"/>
              </a:rPr>
              <a:t/>
            </a:r>
            <a:br>
              <a:rPr lang="en-US" sz="2400" b="1" dirty="0">
                <a:latin typeface="Times New Roman" pitchFamily="18" charset="0"/>
                <a:cs typeface="Times New Roman" pitchFamily="18" charset="0"/>
              </a:rPr>
            </a:br>
            <a:r>
              <a:rPr lang="en-US" sz="2400" b="1" dirty="0">
                <a:latin typeface="Times New Roman" pitchFamily="18" charset="0"/>
                <a:cs typeface="Times New Roman" pitchFamily="18" charset="0"/>
              </a:rPr>
              <a:t>5. </a:t>
            </a:r>
            <a:r>
              <a:rPr lang="en-US" sz="2400" b="1" dirty="0" err="1">
                <a:latin typeface="Times New Roman" pitchFamily="18" charset="0"/>
                <a:cs typeface="Times New Roman" pitchFamily="18" charset="0"/>
              </a:rPr>
              <a:t>Xarici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pasportun</a:t>
            </a:r>
            <a:r>
              <a:rPr lang="en-US" sz="2400" b="1" dirty="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surəti</a:t>
            </a:r>
            <a:r>
              <a:rPr lang="az-Latn-AZ" sz="2400" b="1" dirty="0" smtClean="0">
                <a:latin typeface="Times New Roman" pitchFamily="18" charset="0"/>
                <a:cs typeface="Times New Roman" pitchFamily="18" charset="0"/>
              </a:rPr>
              <a:t>;</a:t>
            </a:r>
            <a:r>
              <a:rPr lang="en-US" sz="2400" b="1" dirty="0">
                <a:latin typeface="Times New Roman" pitchFamily="18" charset="0"/>
                <a:cs typeface="Times New Roman" pitchFamily="18" charset="0"/>
              </a:rPr>
              <a:t/>
            </a:r>
            <a:br>
              <a:rPr lang="en-US" sz="2400" b="1" dirty="0">
                <a:latin typeface="Times New Roman" pitchFamily="18" charset="0"/>
                <a:cs typeface="Times New Roman" pitchFamily="18" charset="0"/>
              </a:rPr>
            </a:br>
            <a:r>
              <a:rPr lang="en-US" sz="2400" b="1" dirty="0">
                <a:latin typeface="Times New Roman" pitchFamily="18" charset="0"/>
                <a:cs typeface="Times New Roman" pitchFamily="18" charset="0"/>
              </a:rPr>
              <a:t>6. </a:t>
            </a:r>
            <a:r>
              <a:rPr lang="en-US" sz="2400" b="1" dirty="0" err="1">
                <a:latin typeface="Times New Roman" pitchFamily="18" charset="0"/>
                <a:cs typeface="Times New Roman" pitchFamily="18" charset="0"/>
              </a:rPr>
              <a:t>Tələbə</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bileti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əsli</a:t>
            </a:r>
            <a:r>
              <a:rPr lang="az-Latn-AZ" sz="2400" b="1" dirty="0">
                <a:latin typeface="Times New Roman" pitchFamily="18" charset="0"/>
                <a:cs typeface="Times New Roman" pitchFamily="18" charset="0"/>
              </a:rPr>
              <a:t>nin surəti</a:t>
            </a:r>
            <a:r>
              <a:rPr lang="en-US" sz="2400" b="1" dirty="0" smtClean="0">
                <a:latin typeface="Times New Roman" pitchFamily="18" charset="0"/>
                <a:cs typeface="Times New Roman" pitchFamily="18" charset="0"/>
              </a:rPr>
              <a:t>)</a:t>
            </a:r>
            <a:r>
              <a:rPr lang="az-Latn-AZ" sz="2400" b="1" dirty="0" smtClean="0">
                <a:latin typeface="Times New Roman" pitchFamily="18" charset="0"/>
                <a:cs typeface="Times New Roman" pitchFamily="18" charset="0"/>
              </a:rPr>
              <a:t>;</a:t>
            </a:r>
            <a:r>
              <a:rPr lang="en-US" sz="2400" b="1" dirty="0">
                <a:latin typeface="Times New Roman" pitchFamily="18" charset="0"/>
                <a:cs typeface="Times New Roman" pitchFamily="18" charset="0"/>
              </a:rPr>
              <a:t/>
            </a:r>
            <a:br>
              <a:rPr lang="en-US" sz="2400" b="1" dirty="0">
                <a:latin typeface="Times New Roman" pitchFamily="18" charset="0"/>
                <a:cs typeface="Times New Roman" pitchFamily="18" charset="0"/>
              </a:rPr>
            </a:br>
            <a:r>
              <a:rPr lang="en-US" sz="2400" b="1" dirty="0">
                <a:latin typeface="Times New Roman" pitchFamily="18" charset="0"/>
                <a:cs typeface="Times New Roman" pitchFamily="18" charset="0"/>
              </a:rPr>
              <a:t>7. 3×4 </a:t>
            </a:r>
            <a:r>
              <a:rPr lang="en-US" sz="2400" b="1" dirty="0" err="1">
                <a:latin typeface="Times New Roman" pitchFamily="18" charset="0"/>
                <a:cs typeface="Times New Roman" pitchFamily="18" charset="0"/>
              </a:rPr>
              <a:t>şəkil</a:t>
            </a:r>
            <a:r>
              <a:rPr lang="en-US" sz="2400" b="1" dirty="0">
                <a:latin typeface="Times New Roman" pitchFamily="18" charset="0"/>
                <a:cs typeface="Times New Roman" pitchFamily="18" charset="0"/>
              </a:rPr>
              <a:t> – 2 </a:t>
            </a:r>
            <a:r>
              <a:rPr lang="en-US" sz="2400" b="1" dirty="0" err="1" smtClean="0">
                <a:latin typeface="Times New Roman" pitchFamily="18" charset="0"/>
                <a:cs typeface="Times New Roman" pitchFamily="18" charset="0"/>
              </a:rPr>
              <a:t>ədəd</a:t>
            </a:r>
            <a:r>
              <a:rPr lang="az-Latn-AZ" sz="2400" b="1" dirty="0">
                <a:latin typeface="Times New Roman" pitchFamily="18" charset="0"/>
                <a:cs typeface="Times New Roman" pitchFamily="18" charset="0"/>
              </a:rPr>
              <a:t>.</a:t>
            </a:r>
            <a:endParaRPr lang="tr-TR"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2891273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az-Latn-AZ" sz="4400" b="1" dirty="0" smtClean="0">
                <a:latin typeface="Times New Roman" pitchFamily="18" charset="0"/>
                <a:cs typeface="Times New Roman" pitchFamily="18" charset="0"/>
              </a:rPr>
              <a:t>TƏLƏBƏLƏRİN SEÇİLMƏSİ</a:t>
            </a:r>
            <a:endParaRPr lang="tr-TR" b="1" dirty="0">
              <a:latin typeface="Times New Roman" pitchFamily="18" charset="0"/>
              <a:cs typeface="Times New Roman" pitchFamily="18" charset="0"/>
            </a:endParaRPr>
          </a:p>
        </p:txBody>
      </p:sp>
      <p:sp>
        <p:nvSpPr>
          <p:cNvPr id="3" name="İçerik Yer Tutucusu 2"/>
          <p:cNvSpPr>
            <a:spLocks noGrp="1"/>
          </p:cNvSpPr>
          <p:nvPr>
            <p:ph idx="1"/>
          </p:nvPr>
        </p:nvSpPr>
        <p:spPr>
          <a:xfrm>
            <a:off x="611560" y="1447800"/>
            <a:ext cx="8532440" cy="4800600"/>
          </a:xfrm>
        </p:spPr>
        <p:txBody>
          <a:bodyPr>
            <a:normAutofit/>
          </a:bodyPr>
          <a:lstStyle/>
          <a:p>
            <a:r>
              <a:rPr lang="az-Latn-AZ" b="1" dirty="0" smtClean="0">
                <a:latin typeface="Times New Roman" pitchFamily="18" charset="0"/>
                <a:cs typeface="Times New Roman" pitchFamily="18" charset="0"/>
              </a:rPr>
              <a:t>Tələbənin seçimi ilkin mərhələdə qarşı tərəf universitet(tələbənin müraciət etdiyi unversitet) tərəfindən aparılır. Seçilən tələbənin 2-ci mərhələdə (son mərhələ) seçimi YÖK tərəfindən təsdiqlənir və maliyyə vəsaiti (təqaüd) ayrılır. </a:t>
            </a:r>
          </a:p>
          <a:p>
            <a:r>
              <a:rPr lang="az-Latn-AZ" b="1" dirty="0" smtClean="0">
                <a:latin typeface="Times New Roman" pitchFamily="18" charset="0"/>
                <a:cs typeface="Times New Roman" pitchFamily="18" charset="0"/>
              </a:rPr>
              <a:t>Uğur qazanan tələbələr növbəti akademik tədris ilində mübadiləyə qatılırlar.</a:t>
            </a:r>
            <a:endParaRPr lang="tr-TR" b="1" dirty="0">
              <a:latin typeface="Times New Roman" pitchFamily="18" charset="0"/>
              <a:cs typeface="Times New Roman" pitchFamily="18" charset="0"/>
            </a:endParaRPr>
          </a:p>
        </p:txBody>
      </p:sp>
    </p:spTree>
    <p:extLst>
      <p:ext uri="{BB962C8B-B14F-4D97-AF65-F5344CB8AC3E}">
        <p14:creationId xmlns:p14="http://schemas.microsoft.com/office/powerpoint/2010/main" val="10700513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857</TotalTime>
  <Words>810</Words>
  <Application>Microsoft Office PowerPoint</Application>
  <PresentationFormat>Экран (4:3)</PresentationFormat>
  <Paragraphs>94</Paragraphs>
  <Slides>20</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0</vt:i4>
      </vt:variant>
      <vt:variant>
        <vt:lpstr>Заголовки слайдов</vt:lpstr>
      </vt:variant>
      <vt:variant>
        <vt:i4>20</vt:i4>
      </vt:variant>
    </vt:vector>
  </HeadingPairs>
  <TitlesOfParts>
    <vt:vector size="21" baseType="lpstr">
      <vt:lpstr>Ofis Teması</vt:lpstr>
      <vt:lpstr>Презентация PowerPoint</vt:lpstr>
      <vt:lpstr>MEVLANA MÜBADİLƏ PROQRAMI</vt:lpstr>
      <vt:lpstr>Hansi universitetlərə getmək olar?</vt:lpstr>
      <vt:lpstr>MÜBADİLƏNİN MÜDDƏTİ</vt:lpstr>
      <vt:lpstr>KİMLƏR MÜRACİƏT EDƏ BİLƏR</vt:lpstr>
      <vt:lpstr>TƏLƏBƏLƏR ÜÇÜN MÜRACİƏT ŞƏRTLƏRİ</vt:lpstr>
      <vt:lpstr>Презентация PowerPoint</vt:lpstr>
      <vt:lpstr>MÜRACİƏT ÜÇÜN TƏLƏB OLUNAN SƏNƏDLƏR</vt:lpstr>
      <vt:lpstr>TƏLƏBƏLƏRİN SEÇİLMƏSİ</vt:lpstr>
      <vt:lpstr>ÖDƏNİŞLƏR HAQQINDA MƏLUMAT</vt:lpstr>
      <vt:lpstr>QƏBUL PROSESİ</vt:lpstr>
      <vt:lpstr>Akademik borclar</vt:lpstr>
      <vt:lpstr>Mevlana proqramı çərçivəsində... </vt:lpstr>
      <vt:lpstr>MÜƏLLİMLƏR ÜÇÜN Müraciət şərtləri</vt:lpstr>
      <vt:lpstr>MÜƏLLİMLƏRİN SEÇİLMƏSİ</vt:lpstr>
      <vt:lpstr>Mübadilə Müddəti</vt:lpstr>
      <vt:lpstr>Müəllimlər üçün ödənişlər </vt:lpstr>
      <vt:lpstr>QƏBUL PROSESİ</vt:lpstr>
      <vt:lpstr>FAYDALI LİNKLƏR</vt:lpstr>
      <vt:lpstr>  Diqqətinizə görə təşəkkürlər!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Erasmus Destek</dc:creator>
  <cp:lastModifiedBy>Müslüm İbrahim</cp:lastModifiedBy>
  <cp:revision>65</cp:revision>
  <cp:lastPrinted>2019-01-15T07:10:39Z</cp:lastPrinted>
  <dcterms:created xsi:type="dcterms:W3CDTF">2014-03-03T12:55:40Z</dcterms:created>
  <dcterms:modified xsi:type="dcterms:W3CDTF">2019-02-01T16:43:27Z</dcterms:modified>
</cp:coreProperties>
</file>